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50" r:id="rId3"/>
    <p:sldMasterId id="2147483651" r:id="rId4"/>
    <p:sldMasterId id="2147483652" r:id="rId5"/>
    <p:sldMasterId id="2147483653" r:id="rId6"/>
    <p:sldMasterId id="2147483654" r:id="rId7"/>
  </p:sldMasterIdLst>
  <p:notesMasterIdLst>
    <p:notesMasterId r:id="rId51"/>
  </p:notesMasterIdLst>
  <p:sldIdLst>
    <p:sldId id="397" r:id="rId8"/>
    <p:sldId id="391" r:id="rId9"/>
    <p:sldId id="294" r:id="rId10"/>
    <p:sldId id="290" r:id="rId11"/>
    <p:sldId id="373" r:id="rId12"/>
    <p:sldId id="374" r:id="rId13"/>
    <p:sldId id="375" r:id="rId14"/>
    <p:sldId id="401" r:id="rId15"/>
    <p:sldId id="365" r:id="rId16"/>
    <p:sldId id="281" r:id="rId17"/>
    <p:sldId id="296" r:id="rId18"/>
    <p:sldId id="385" r:id="rId19"/>
    <p:sldId id="386" r:id="rId20"/>
    <p:sldId id="266" r:id="rId21"/>
    <p:sldId id="379" r:id="rId22"/>
    <p:sldId id="304" r:id="rId23"/>
    <p:sldId id="306" r:id="rId24"/>
    <p:sldId id="307" r:id="rId25"/>
    <p:sldId id="406" r:id="rId26"/>
    <p:sldId id="269" r:id="rId27"/>
    <p:sldId id="346" r:id="rId28"/>
    <p:sldId id="349" r:id="rId29"/>
    <p:sldId id="407" r:id="rId30"/>
    <p:sldId id="408" r:id="rId31"/>
    <p:sldId id="409" r:id="rId32"/>
    <p:sldId id="410" r:id="rId33"/>
    <p:sldId id="411" r:id="rId34"/>
    <p:sldId id="366" r:id="rId35"/>
    <p:sldId id="384" r:id="rId36"/>
    <p:sldId id="405" r:id="rId37"/>
    <p:sldId id="419" r:id="rId38"/>
    <p:sldId id="418" r:id="rId39"/>
    <p:sldId id="420" r:id="rId40"/>
    <p:sldId id="421" r:id="rId41"/>
    <p:sldId id="422" r:id="rId42"/>
    <p:sldId id="423" r:id="rId43"/>
    <p:sldId id="424" r:id="rId44"/>
    <p:sldId id="425" r:id="rId45"/>
    <p:sldId id="270" r:id="rId46"/>
    <p:sldId id="369" r:id="rId47"/>
    <p:sldId id="361" r:id="rId48"/>
    <p:sldId id="362" r:id="rId49"/>
    <p:sldId id="364" r:id="rId50"/>
  </p:sldIdLst>
  <p:sldSz cx="9144000" cy="6858000" type="screen4x3"/>
  <p:notesSz cx="6858000" cy="9144000"/>
  <p:defaultTextStyle>
    <a:defPPr>
      <a:defRPr lang="de-DE"/>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CC"/>
    <a:srgbClr val="FF0000"/>
    <a:srgbClr val="0652A6"/>
    <a:srgbClr val="075BB7"/>
    <a:srgbClr val="0953B5"/>
    <a:srgbClr val="CCCCCC"/>
    <a:srgbClr val="B2B2B2"/>
    <a:srgbClr val="000066"/>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11" autoAdjust="0"/>
    <p:restoredTop sz="65226" autoAdjust="0"/>
  </p:normalViewPr>
  <p:slideViewPr>
    <p:cSldViewPr>
      <p:cViewPr varScale="1">
        <p:scale>
          <a:sx n="89" d="100"/>
          <a:sy n="89" d="100"/>
        </p:scale>
        <p:origin x="-2274" y="60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52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0CD480-D204-44EB-9C83-A7F0BC3DDB2F}" type="datetimeFigureOut">
              <a:rPr lang="de-DE" smtClean="0"/>
              <a:t>04.05.2015</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53FE6F-6B2A-4355-B846-C6BF25E51B4E}" type="slidenum">
              <a:rPr lang="de-DE" smtClean="0"/>
              <a:t>‹Nr.›</a:t>
            </a:fld>
            <a:endParaRPr lang="de-DE"/>
          </a:p>
        </p:txBody>
      </p:sp>
    </p:spTree>
    <p:extLst>
      <p:ext uri="{BB962C8B-B14F-4D97-AF65-F5344CB8AC3E}">
        <p14:creationId xmlns:p14="http://schemas.microsoft.com/office/powerpoint/2010/main" val="3642800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citclops.eu/"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Das Gebäude, in dem wir uns gerade befinden:</a:t>
            </a:r>
          </a:p>
          <a:p>
            <a:r>
              <a:rPr lang="de-DE" dirty="0"/>
              <a:t>f</a:t>
            </a:r>
            <a:r>
              <a:rPr lang="de-DE" smtClean="0"/>
              <a:t>ertiggestellt </a:t>
            </a:r>
            <a:r>
              <a:rPr lang="de-DE" dirty="0" smtClean="0"/>
              <a:t>1994 für das damalige Forschungszentrum Terramare.</a:t>
            </a:r>
            <a:endParaRPr lang="de-DE" dirty="0"/>
          </a:p>
        </p:txBody>
      </p:sp>
      <p:sp>
        <p:nvSpPr>
          <p:cNvPr id="4" name="Foliennummernplatzhalter 3"/>
          <p:cNvSpPr>
            <a:spLocks noGrp="1"/>
          </p:cNvSpPr>
          <p:nvPr>
            <p:ph type="sldNum" sz="quarter" idx="10"/>
          </p:nvPr>
        </p:nvSpPr>
        <p:spPr/>
        <p:txBody>
          <a:bodyPr/>
          <a:lstStyle/>
          <a:p>
            <a:fld id="{8D53FE6F-6B2A-4355-B846-C6BF25E51B4E}" type="slidenum">
              <a:rPr lang="de-DE" smtClean="0"/>
              <a:t>1</a:t>
            </a:fld>
            <a:endParaRPr lang="de-DE"/>
          </a:p>
        </p:txBody>
      </p:sp>
    </p:spTree>
    <p:extLst>
      <p:ext uri="{BB962C8B-B14F-4D97-AF65-F5344CB8AC3E}">
        <p14:creationId xmlns:p14="http://schemas.microsoft.com/office/powerpoint/2010/main" val="2866191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 Folie</a:t>
            </a:r>
            <a:endParaRPr lang="de-DE" dirty="0"/>
          </a:p>
        </p:txBody>
      </p:sp>
      <p:sp>
        <p:nvSpPr>
          <p:cNvPr id="4" name="Foliennummernplatzhalter 3"/>
          <p:cNvSpPr>
            <a:spLocks noGrp="1"/>
          </p:cNvSpPr>
          <p:nvPr>
            <p:ph type="sldNum" sz="quarter" idx="10"/>
          </p:nvPr>
        </p:nvSpPr>
        <p:spPr/>
        <p:txBody>
          <a:bodyPr/>
          <a:lstStyle/>
          <a:p>
            <a:fld id="{8D53FE6F-6B2A-4355-B846-C6BF25E51B4E}" type="slidenum">
              <a:rPr lang="de-DE" smtClean="0"/>
              <a:t>10</a:t>
            </a:fld>
            <a:endParaRPr lang="de-DE"/>
          </a:p>
        </p:txBody>
      </p:sp>
    </p:spTree>
    <p:extLst>
      <p:ext uri="{BB962C8B-B14F-4D97-AF65-F5344CB8AC3E}">
        <p14:creationId xmlns:p14="http://schemas.microsoft.com/office/powerpoint/2010/main" val="2765256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Hier zunächst etwas zur Entwicklung der Arbeitsgruppen in Wilhelmshaven:</a:t>
            </a:r>
          </a:p>
          <a:p>
            <a:r>
              <a:rPr lang="de-DE" dirty="0" smtClean="0"/>
              <a:t>Mit dem altersbedingten Wechsel der Leitung der Meeresstation des ICBM in Wilhelmshaven komplettierte 2004 mit Holger Freund ein Geoökologe das wissen-</a:t>
            </a:r>
            <a:r>
              <a:rPr lang="de-DE" dirty="0" err="1" smtClean="0"/>
              <a:t>schaftliche</a:t>
            </a:r>
            <a:r>
              <a:rPr lang="de-DE" dirty="0" smtClean="0"/>
              <a:t> Portfolio des Instituts; mit Übergang des Forschungszentrums Terramare ging die Leitung der Meeresstation in die der Arbeitsgruppe Geoökologie über. </a:t>
            </a:r>
          </a:p>
          <a:p>
            <a:endParaRPr lang="de-DE" dirty="0"/>
          </a:p>
          <a:p>
            <a:r>
              <a:rPr lang="de-DE" dirty="0" smtClean="0"/>
              <a:t>Der wissenschaftliche Bereich des ehemaligen Geschäftsführers des FTM, Prof. Gerd Liebezeit, wurde zur Arbeitsgruppe Meereschemie, der Liebezeit ab 2008 vorstand.</a:t>
            </a:r>
          </a:p>
          <a:p>
            <a:endParaRPr lang="de-DE" dirty="0"/>
          </a:p>
          <a:p>
            <a:r>
              <a:rPr lang="de-DE" dirty="0" smtClean="0"/>
              <a:t>Die Jungwissenschaftlergruppe „Integrative Modellierung“ unter Leitung von Dietmar Kraft,  zu deren wesentlichem Arbeitsgebiet modellierende Aufgaben im Zusammenhang mit integriertem Küstenzonen-Management gehörten, wurde 2008 von Oldenburg nach Wilhelmshaven verlegt. Planungsgemäß wurde die Gruppe 2011 aufgelöst.</a:t>
            </a:r>
          </a:p>
          <a:p>
            <a:endParaRPr lang="de-DE" dirty="0"/>
          </a:p>
          <a:p>
            <a:r>
              <a:rPr lang="de-DE" dirty="0" smtClean="0"/>
              <a:t>Hinzu konnte 2008 mit Hellmut Hillebrand ein international hochkarätiger Wissenschaftler für die neu einzurichtende Arbeitsgruppe </a:t>
            </a:r>
            <a:r>
              <a:rPr lang="de-DE" dirty="0" err="1" smtClean="0"/>
              <a:t>Planktologie</a:t>
            </a:r>
            <a:r>
              <a:rPr lang="de-DE" dirty="0" smtClean="0"/>
              <a:t> gewonnen werden. </a:t>
            </a:r>
          </a:p>
          <a:p>
            <a:endParaRPr lang="de-DE" dirty="0"/>
          </a:p>
          <a:p>
            <a:r>
              <a:rPr lang="de-DE" dirty="0" smtClean="0"/>
              <a:t>2011 wurden zwei weitere neue Arbeitsgruppen in Wilhelmshaven eingerichtet: Marine Sensorsysteme unter Leitung von Oliver Zielinski und Umweltbiochemie unter Leitung von Peter Schupp. 2014 kam die AG Meeresoberflächen (O. Wurl) hinzu.</a:t>
            </a:r>
          </a:p>
          <a:p>
            <a:r>
              <a:rPr lang="de-DE" dirty="0" smtClean="0"/>
              <a:t>Die Einrichtung einer weiteren AG Marine Biosensoren ist in der Planung.</a:t>
            </a:r>
            <a:endParaRPr lang="de-DE" dirty="0"/>
          </a:p>
        </p:txBody>
      </p:sp>
      <p:sp>
        <p:nvSpPr>
          <p:cNvPr id="4" name="Foliennummernplatzhalter 3"/>
          <p:cNvSpPr>
            <a:spLocks noGrp="1"/>
          </p:cNvSpPr>
          <p:nvPr>
            <p:ph type="sldNum" sz="quarter" idx="10"/>
          </p:nvPr>
        </p:nvSpPr>
        <p:spPr/>
        <p:txBody>
          <a:bodyPr/>
          <a:lstStyle/>
          <a:p>
            <a:fld id="{8D53FE6F-6B2A-4355-B846-C6BF25E51B4E}" type="slidenum">
              <a:rPr lang="de-DE" smtClean="0"/>
              <a:t>11</a:t>
            </a:fld>
            <a:endParaRPr lang="de-DE"/>
          </a:p>
        </p:txBody>
      </p:sp>
    </p:spTree>
    <p:extLst>
      <p:ext uri="{BB962C8B-B14F-4D97-AF65-F5344CB8AC3E}">
        <p14:creationId xmlns:p14="http://schemas.microsoft.com/office/powerpoint/2010/main" val="175745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Wenige kurze Anmerkungen zur ehemaligen Gruppe Meereschemie:</a:t>
            </a:r>
            <a:endParaRPr lang="de-DE" dirty="0"/>
          </a:p>
        </p:txBody>
      </p:sp>
      <p:sp>
        <p:nvSpPr>
          <p:cNvPr id="4" name="Foliennummernplatzhalter 3"/>
          <p:cNvSpPr>
            <a:spLocks noGrp="1"/>
          </p:cNvSpPr>
          <p:nvPr>
            <p:ph type="sldNum" sz="quarter" idx="10"/>
          </p:nvPr>
        </p:nvSpPr>
        <p:spPr/>
        <p:txBody>
          <a:bodyPr/>
          <a:lstStyle/>
          <a:p>
            <a:fld id="{8D53FE6F-6B2A-4355-B846-C6BF25E51B4E}" type="slidenum">
              <a:rPr lang="de-DE" smtClean="0"/>
              <a:t>12</a:t>
            </a:fld>
            <a:endParaRPr lang="de-DE"/>
          </a:p>
        </p:txBody>
      </p:sp>
    </p:spTree>
    <p:extLst>
      <p:ext uri="{BB962C8B-B14F-4D97-AF65-F5344CB8AC3E}">
        <p14:creationId xmlns:p14="http://schemas.microsoft.com/office/powerpoint/2010/main" val="1333505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Dies waren zuletzt die Forschungsschwerpunkte der AG Meereschemie in </a:t>
            </a:r>
            <a:r>
              <a:rPr lang="de-DE" dirty="0" err="1" smtClean="0"/>
              <a:t>W‘haven</a:t>
            </a:r>
            <a:r>
              <a:rPr lang="de-DE" dirty="0" smtClean="0"/>
              <a:t>.</a:t>
            </a:r>
            <a:endParaRPr lang="de-DE" dirty="0"/>
          </a:p>
        </p:txBody>
      </p:sp>
      <p:sp>
        <p:nvSpPr>
          <p:cNvPr id="4" name="Foliennummernplatzhalter 3"/>
          <p:cNvSpPr>
            <a:spLocks noGrp="1"/>
          </p:cNvSpPr>
          <p:nvPr>
            <p:ph type="sldNum" sz="quarter" idx="10"/>
          </p:nvPr>
        </p:nvSpPr>
        <p:spPr/>
        <p:txBody>
          <a:bodyPr/>
          <a:lstStyle/>
          <a:p>
            <a:fld id="{8D53FE6F-6B2A-4355-B846-C6BF25E51B4E}" type="slidenum">
              <a:rPr lang="de-DE" smtClean="0"/>
              <a:t>13</a:t>
            </a:fld>
            <a:endParaRPr lang="de-DE"/>
          </a:p>
        </p:txBody>
      </p:sp>
    </p:spTree>
    <p:extLst>
      <p:ext uri="{BB962C8B-B14F-4D97-AF65-F5344CB8AC3E}">
        <p14:creationId xmlns:p14="http://schemas.microsoft.com/office/powerpoint/2010/main" val="2698453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Wissenschaftliche Schwerpunkte der AG Geoökologie (vgl. Folien).</a:t>
            </a:r>
            <a:endParaRPr lang="de-DE" dirty="0"/>
          </a:p>
        </p:txBody>
      </p:sp>
      <p:sp>
        <p:nvSpPr>
          <p:cNvPr id="4" name="Foliennummernplatzhalter 3"/>
          <p:cNvSpPr>
            <a:spLocks noGrp="1"/>
          </p:cNvSpPr>
          <p:nvPr>
            <p:ph type="sldNum" sz="quarter" idx="10"/>
          </p:nvPr>
        </p:nvSpPr>
        <p:spPr/>
        <p:txBody>
          <a:bodyPr/>
          <a:lstStyle/>
          <a:p>
            <a:fld id="{8D53FE6F-6B2A-4355-B846-C6BF25E51B4E}" type="slidenum">
              <a:rPr lang="de-DE" smtClean="0"/>
              <a:t>14</a:t>
            </a:fld>
            <a:endParaRPr lang="de-DE"/>
          </a:p>
        </p:txBody>
      </p:sp>
    </p:spTree>
    <p:extLst>
      <p:ext uri="{BB962C8B-B14F-4D97-AF65-F5344CB8AC3E}">
        <p14:creationId xmlns:p14="http://schemas.microsoft.com/office/powerpoint/2010/main" val="6719805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D53FE6F-6B2A-4355-B846-C6BF25E51B4E}" type="slidenum">
              <a:rPr lang="de-DE" smtClean="0"/>
              <a:t>15</a:t>
            </a:fld>
            <a:endParaRPr lang="de-DE"/>
          </a:p>
        </p:txBody>
      </p:sp>
    </p:spTree>
    <p:extLst>
      <p:ext uri="{BB962C8B-B14F-4D97-AF65-F5344CB8AC3E}">
        <p14:creationId xmlns:p14="http://schemas.microsoft.com/office/powerpoint/2010/main" val="824417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D53FE6F-6B2A-4355-B846-C6BF25E51B4E}" type="slidenum">
              <a:rPr lang="de-DE" smtClean="0"/>
              <a:t>16</a:t>
            </a:fld>
            <a:endParaRPr lang="de-DE"/>
          </a:p>
        </p:txBody>
      </p:sp>
    </p:spTree>
    <p:extLst>
      <p:ext uri="{BB962C8B-B14F-4D97-AF65-F5344CB8AC3E}">
        <p14:creationId xmlns:p14="http://schemas.microsoft.com/office/powerpoint/2010/main" val="1158770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D53FE6F-6B2A-4355-B846-C6BF25E51B4E}" type="slidenum">
              <a:rPr lang="de-DE" smtClean="0"/>
              <a:t>17</a:t>
            </a:fld>
            <a:endParaRPr lang="de-DE"/>
          </a:p>
        </p:txBody>
      </p:sp>
    </p:spTree>
    <p:extLst>
      <p:ext uri="{BB962C8B-B14F-4D97-AF65-F5344CB8AC3E}">
        <p14:creationId xmlns:p14="http://schemas.microsoft.com/office/powerpoint/2010/main" val="1103475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D53FE6F-6B2A-4355-B846-C6BF25E51B4E}" type="slidenum">
              <a:rPr lang="de-DE" smtClean="0"/>
              <a:t>18</a:t>
            </a:fld>
            <a:endParaRPr lang="de-DE"/>
          </a:p>
        </p:txBody>
      </p:sp>
    </p:spTree>
    <p:extLst>
      <p:ext uri="{BB962C8B-B14F-4D97-AF65-F5344CB8AC3E}">
        <p14:creationId xmlns:p14="http://schemas.microsoft.com/office/powerpoint/2010/main" val="4006292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D53FE6F-6B2A-4355-B846-C6BF25E51B4E}" type="slidenum">
              <a:rPr lang="de-DE" smtClean="0"/>
              <a:t>19</a:t>
            </a:fld>
            <a:endParaRPr lang="de-DE"/>
          </a:p>
        </p:txBody>
      </p:sp>
    </p:spTree>
    <p:extLst>
      <p:ext uri="{BB962C8B-B14F-4D97-AF65-F5344CB8AC3E}">
        <p14:creationId xmlns:p14="http://schemas.microsoft.com/office/powerpoint/2010/main" val="3048581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2008 wurde das Forschungszentrum unter dem Dach des ICBM in die Universität Oldenburg integriert. Damaliger Direktor (zum 2. Mal): Jürgen Rullkötter. Seit April 2015 ist Bernd Blasius seitdem der 3. Direktor des Hauses (nach Helmut Hillebrand).</a:t>
            </a:r>
            <a:endParaRPr lang="de-DE" dirty="0"/>
          </a:p>
        </p:txBody>
      </p:sp>
      <p:sp>
        <p:nvSpPr>
          <p:cNvPr id="4" name="Foliennummernplatzhalter 3"/>
          <p:cNvSpPr>
            <a:spLocks noGrp="1"/>
          </p:cNvSpPr>
          <p:nvPr>
            <p:ph type="sldNum" sz="quarter" idx="10"/>
          </p:nvPr>
        </p:nvSpPr>
        <p:spPr/>
        <p:txBody>
          <a:bodyPr/>
          <a:lstStyle/>
          <a:p>
            <a:fld id="{8D53FE6F-6B2A-4355-B846-C6BF25E51B4E}" type="slidenum">
              <a:rPr lang="de-DE" smtClean="0"/>
              <a:t>2</a:t>
            </a:fld>
            <a:endParaRPr lang="de-DE"/>
          </a:p>
        </p:txBody>
      </p:sp>
    </p:spTree>
    <p:extLst>
      <p:ext uri="{BB962C8B-B14F-4D97-AF65-F5344CB8AC3E}">
        <p14:creationId xmlns:p14="http://schemas.microsoft.com/office/powerpoint/2010/main" val="42850870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D53FE6F-6B2A-4355-B846-C6BF25E51B4E}" type="slidenum">
              <a:rPr lang="de-DE" smtClean="0"/>
              <a:t>20</a:t>
            </a:fld>
            <a:endParaRPr lang="de-DE"/>
          </a:p>
        </p:txBody>
      </p:sp>
    </p:spTree>
    <p:extLst>
      <p:ext uri="{BB962C8B-B14F-4D97-AF65-F5344CB8AC3E}">
        <p14:creationId xmlns:p14="http://schemas.microsoft.com/office/powerpoint/2010/main" val="10458695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Vgl. Folie</a:t>
            </a:r>
          </a:p>
          <a:p>
            <a:endParaRPr lang="de-DE" dirty="0"/>
          </a:p>
        </p:txBody>
      </p:sp>
      <p:sp>
        <p:nvSpPr>
          <p:cNvPr id="4" name="Foliennummernplatzhalter 3"/>
          <p:cNvSpPr>
            <a:spLocks noGrp="1"/>
          </p:cNvSpPr>
          <p:nvPr>
            <p:ph type="sldNum" sz="quarter" idx="10"/>
          </p:nvPr>
        </p:nvSpPr>
        <p:spPr/>
        <p:txBody>
          <a:bodyPr/>
          <a:lstStyle/>
          <a:p>
            <a:fld id="{8D53FE6F-6B2A-4355-B846-C6BF25E51B4E}" type="slidenum">
              <a:rPr lang="de-DE" smtClean="0"/>
              <a:t>21</a:t>
            </a:fld>
            <a:endParaRPr lang="de-DE"/>
          </a:p>
        </p:txBody>
      </p:sp>
    </p:spTree>
    <p:extLst>
      <p:ext uri="{BB962C8B-B14F-4D97-AF65-F5344CB8AC3E}">
        <p14:creationId xmlns:p14="http://schemas.microsoft.com/office/powerpoint/2010/main" val="10173848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 Folie</a:t>
            </a:r>
            <a:endParaRPr lang="de-DE" dirty="0"/>
          </a:p>
        </p:txBody>
      </p:sp>
      <p:sp>
        <p:nvSpPr>
          <p:cNvPr id="4" name="Foliennummernplatzhalter 3"/>
          <p:cNvSpPr>
            <a:spLocks noGrp="1"/>
          </p:cNvSpPr>
          <p:nvPr>
            <p:ph type="sldNum" sz="quarter" idx="10"/>
          </p:nvPr>
        </p:nvSpPr>
        <p:spPr/>
        <p:txBody>
          <a:bodyPr/>
          <a:lstStyle/>
          <a:p>
            <a:fld id="{8D53FE6F-6B2A-4355-B846-C6BF25E51B4E}" type="slidenum">
              <a:rPr lang="de-DE" smtClean="0"/>
              <a:t>22</a:t>
            </a:fld>
            <a:endParaRPr lang="de-DE"/>
          </a:p>
        </p:txBody>
      </p:sp>
    </p:spTree>
    <p:extLst>
      <p:ext uri="{BB962C8B-B14F-4D97-AF65-F5344CB8AC3E}">
        <p14:creationId xmlns:p14="http://schemas.microsoft.com/office/powerpoint/2010/main" val="6665019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 Folie</a:t>
            </a:r>
            <a:endParaRPr lang="de-DE" dirty="0"/>
          </a:p>
        </p:txBody>
      </p:sp>
      <p:sp>
        <p:nvSpPr>
          <p:cNvPr id="4" name="Foliennummernplatzhalter 3"/>
          <p:cNvSpPr>
            <a:spLocks noGrp="1"/>
          </p:cNvSpPr>
          <p:nvPr>
            <p:ph type="sldNum" sz="quarter" idx="10"/>
          </p:nvPr>
        </p:nvSpPr>
        <p:spPr/>
        <p:txBody>
          <a:bodyPr/>
          <a:lstStyle/>
          <a:p>
            <a:fld id="{8D53FE6F-6B2A-4355-B846-C6BF25E51B4E}" type="slidenum">
              <a:rPr lang="de-DE" smtClean="0"/>
              <a:t>23</a:t>
            </a:fld>
            <a:endParaRPr lang="de-DE"/>
          </a:p>
        </p:txBody>
      </p:sp>
    </p:spTree>
    <p:extLst>
      <p:ext uri="{BB962C8B-B14F-4D97-AF65-F5344CB8AC3E}">
        <p14:creationId xmlns:p14="http://schemas.microsoft.com/office/powerpoint/2010/main" val="7437741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noFill/>
        </p:spPr>
        <p:txBody>
          <a:bodyPr/>
          <a:lstStyle/>
          <a:p>
            <a:r>
              <a:rPr lang="de-DE" dirty="0" smtClean="0"/>
              <a:t>Eine Reihe optischer Messverfahren basieren auf der sogenannten Fluoreszenz. Ihr Prinzip ist hier stark vereinfacht dargestellt:  Energiereiches (UV-)Licht trifft auf ein Elektron. Unter Absorption eines Photons wird das Elektron auf ein höheres Energieniveau gehoben. Dieser „angeregte“ Zustand ist energetisch instabil </a:t>
            </a:r>
            <a:r>
              <a:rPr lang="de-DE" dirty="0" smtClean="0">
                <a:sym typeface="Wingdings" panose="05000000000000000000" pitchFamily="2" charset="2"/>
              </a:rPr>
              <a:t> das Elektron fällt auf sein energetisches Ausgangsniveau zurück. Dabei gibt es ein energieärmeres Photon ab, das als Fluoreszenzlicht wahrgenommen bzw. gemessen werden kann.</a:t>
            </a:r>
          </a:p>
          <a:p>
            <a:endParaRPr lang="de-DE" dirty="0">
              <a:sym typeface="Wingdings" panose="05000000000000000000" pitchFamily="2" charset="2"/>
            </a:endParaRPr>
          </a:p>
          <a:p>
            <a:r>
              <a:rPr lang="de-DE" dirty="0" smtClean="0">
                <a:solidFill>
                  <a:srgbClr val="00B050"/>
                </a:solidFill>
                <a:sym typeface="Wingdings" panose="05000000000000000000" pitchFamily="2" charset="2"/>
              </a:rPr>
              <a:t>Mögliche Frage aus dem Auditorium: Wo bleibt die Energiedifferenz Eingangsphoton/energieärmeres  Fluoreszenz-Photon?  Auch andere Stoffe absorbieren Photonen, die Anregungszustände der Elektronen sind ebenfalls instabil, dennoch fluoreszieren die Stoffe nicht  bei Rückfall der Elektronen wird hier die absorbierte Energie komplett in Form von Wärme abgegeben; Antwort auf die Frage: Im Fall der Fluoreszenz erfolgt nur teilweise eine Abgabe von Energie in Form von Wärme.</a:t>
            </a:r>
            <a:endParaRPr lang="de-DE" dirty="0">
              <a:solidFill>
                <a:srgbClr val="00B050"/>
              </a:solidFill>
            </a:endParaRPr>
          </a:p>
        </p:txBody>
      </p:sp>
      <p:sp>
        <p:nvSpPr>
          <p:cNvPr id="4" name="Foliennummernplatzhalter 3"/>
          <p:cNvSpPr>
            <a:spLocks noGrp="1"/>
          </p:cNvSpPr>
          <p:nvPr>
            <p:ph type="sldNum" sz="quarter" idx="10"/>
          </p:nvPr>
        </p:nvSpPr>
        <p:spPr/>
        <p:txBody>
          <a:bodyPr/>
          <a:lstStyle/>
          <a:p>
            <a:fld id="{8D53FE6F-6B2A-4355-B846-C6BF25E51B4E}" type="slidenum">
              <a:rPr lang="de-DE" smtClean="0"/>
              <a:t>24</a:t>
            </a:fld>
            <a:endParaRPr lang="de-DE"/>
          </a:p>
        </p:txBody>
      </p:sp>
    </p:spTree>
    <p:extLst>
      <p:ext uri="{BB962C8B-B14F-4D97-AF65-F5344CB8AC3E}">
        <p14:creationId xmlns:p14="http://schemas.microsoft.com/office/powerpoint/2010/main" val="2547907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Ein Anregungs-Emissions-Matrix-</a:t>
            </a:r>
            <a:r>
              <a:rPr lang="de-DE" dirty="0" err="1" smtClean="0"/>
              <a:t>Spektrogramm</a:t>
            </a:r>
            <a:r>
              <a:rPr lang="de-DE" dirty="0" smtClean="0"/>
              <a:t> (EEM= </a:t>
            </a:r>
            <a:r>
              <a:rPr lang="de-DE" dirty="0" err="1" smtClean="0"/>
              <a:t>Excitation</a:t>
            </a:r>
            <a:r>
              <a:rPr lang="de-DE" dirty="0" smtClean="0"/>
              <a:t>-Emission-Matrix). Nach Bestrahlung von z.B. </a:t>
            </a:r>
            <a:r>
              <a:rPr lang="de-DE" dirty="0" err="1" smtClean="0"/>
              <a:t>Huminstoffen</a:t>
            </a:r>
            <a:r>
              <a:rPr lang="de-DE" dirty="0" smtClean="0"/>
              <a:t> in Meerwasser mit verschiedenen Anregungswellenlängen </a:t>
            </a:r>
            <a:r>
              <a:rPr lang="de-DE" dirty="0" err="1" smtClean="0"/>
              <a:t>emitieren</a:t>
            </a:r>
            <a:r>
              <a:rPr lang="de-DE" dirty="0" smtClean="0"/>
              <a:t> die fluoreszierenden Substanzen Fluoreszenzlicht charakteristischer Wellenlängen. </a:t>
            </a:r>
            <a:r>
              <a:rPr lang="de-DE" dirty="0"/>
              <a:t> </a:t>
            </a:r>
            <a:r>
              <a:rPr lang="de-DE" dirty="0" smtClean="0"/>
              <a:t>Das Fluoreszenzlicht erlaubt Rückschlüsse auf die Herkunft der </a:t>
            </a:r>
            <a:r>
              <a:rPr lang="de-DE" dirty="0" err="1" smtClean="0"/>
              <a:t>Huminstoffe</a:t>
            </a:r>
            <a:r>
              <a:rPr lang="de-DE" dirty="0" smtClean="0"/>
              <a:t> (vgl. Tabelle in der Folie).</a:t>
            </a:r>
            <a:endParaRPr lang="de-DE" dirty="0"/>
          </a:p>
        </p:txBody>
      </p:sp>
      <p:sp>
        <p:nvSpPr>
          <p:cNvPr id="4" name="Foliennummernplatzhalter 3"/>
          <p:cNvSpPr>
            <a:spLocks noGrp="1"/>
          </p:cNvSpPr>
          <p:nvPr>
            <p:ph type="sldNum" sz="quarter" idx="10"/>
          </p:nvPr>
        </p:nvSpPr>
        <p:spPr/>
        <p:txBody>
          <a:bodyPr/>
          <a:lstStyle/>
          <a:p>
            <a:fld id="{8D53FE6F-6B2A-4355-B846-C6BF25E51B4E}" type="slidenum">
              <a:rPr lang="de-DE" smtClean="0"/>
              <a:t>25</a:t>
            </a:fld>
            <a:endParaRPr lang="de-DE"/>
          </a:p>
        </p:txBody>
      </p:sp>
    </p:spTree>
    <p:extLst>
      <p:ext uri="{BB962C8B-B14F-4D97-AF65-F5344CB8AC3E}">
        <p14:creationId xmlns:p14="http://schemas.microsoft.com/office/powerpoint/2010/main" val="5099077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Bürger-Wissenschaft. Die AG Marine Sensorsysteme beteiligt sich an Projekten zur Einbindung der interessierten Öffentlichkeit in wissenschaftliche Programme; Beispiel: </a:t>
            </a:r>
            <a:r>
              <a:rPr lang="de-DE" dirty="0" err="1" smtClean="0"/>
              <a:t>Citclops</a:t>
            </a:r>
            <a:r>
              <a:rPr lang="de-DE" dirty="0" smtClean="0"/>
              <a:t> (</a:t>
            </a:r>
            <a:r>
              <a:rPr lang="de-DE" dirty="0" err="1" smtClean="0"/>
              <a:t>Citizens</a:t>
            </a:r>
            <a:r>
              <a:rPr lang="de-DE" dirty="0" smtClean="0"/>
              <a:t>‘ Observatory </a:t>
            </a:r>
            <a:r>
              <a:rPr lang="de-DE" dirty="0" err="1" smtClean="0"/>
              <a:t>for</a:t>
            </a:r>
            <a:r>
              <a:rPr lang="de-DE" dirty="0" smtClean="0"/>
              <a:t> Coast </a:t>
            </a:r>
            <a:r>
              <a:rPr lang="de-DE" dirty="0" err="1" smtClean="0"/>
              <a:t>and</a:t>
            </a:r>
            <a:r>
              <a:rPr lang="de-DE" dirty="0" smtClean="0"/>
              <a:t> </a:t>
            </a:r>
            <a:r>
              <a:rPr lang="de-DE" dirty="0" err="1" smtClean="0"/>
              <a:t>Ocean</a:t>
            </a:r>
            <a:r>
              <a:rPr lang="de-DE" dirty="0" smtClean="0"/>
              <a:t> Optical Monitoring, </a:t>
            </a:r>
            <a:r>
              <a:rPr lang="de-DE" dirty="0" smtClean="0">
                <a:hlinkClick r:id="rId3"/>
              </a:rPr>
              <a:t>www.citclops.eu</a:t>
            </a:r>
            <a:r>
              <a:rPr lang="de-DE" dirty="0" smtClean="0"/>
              <a:t>). (Anm.: Zeitl. Rahmendaten und ggf. Fortführung eines (vergleichbaren) Projekts unklar, Informationen erwünscht).</a:t>
            </a:r>
          </a:p>
          <a:p>
            <a:endParaRPr lang="de-DE" dirty="0"/>
          </a:p>
          <a:p>
            <a:r>
              <a:rPr lang="de-DE" dirty="0" smtClean="0"/>
              <a:t>Über die </a:t>
            </a:r>
            <a:r>
              <a:rPr lang="de-DE" dirty="0" err="1" smtClean="0"/>
              <a:t>Citclops</a:t>
            </a:r>
            <a:r>
              <a:rPr lang="de-DE" dirty="0" smtClean="0"/>
              <a:t>-Webseiten hat man Zugriff auf eine App für Smartphones und Tablet-Computer. Mit dieser App lässt sich die aktuelle Meeresfarbe vor Ort bestimmen, die Rückschlüsse auf Inhaltsstoffe zulässt. Die von den Bürgern gemessenen Daten können an das Projekt übermittelt werden, wo sie zentral ausgewertet und die Ergebnisse auf der Webseite auch für die Öffentlichkeit einsehbar dargestellt werden.</a:t>
            </a:r>
          </a:p>
          <a:p>
            <a:endParaRPr lang="de-DE" dirty="0"/>
          </a:p>
          <a:p>
            <a:r>
              <a:rPr lang="de-DE" dirty="0" smtClean="0"/>
              <a:t>Darüber hinaus gibt es eine Bauanleitung für eine aus einfachen und kostengünstigen elektronischen Bauteilen zu erstellende Driftboje (Projekt z.B. für </a:t>
            </a:r>
            <a:r>
              <a:rPr lang="de-DE" dirty="0" err="1" smtClean="0"/>
              <a:t>Schulklssen</a:t>
            </a:r>
            <a:r>
              <a:rPr lang="de-DE" dirty="0" smtClean="0"/>
              <a:t>/-kurse) und eine Bauanleitung für eine </a:t>
            </a:r>
            <a:r>
              <a:rPr lang="de-DE" dirty="0" err="1" smtClean="0"/>
              <a:t>Secchi</a:t>
            </a:r>
            <a:r>
              <a:rPr lang="de-DE" dirty="0" smtClean="0"/>
              <a:t>-Scheibe, mit der Trübungsmessungen durchgeführt werden können.</a:t>
            </a:r>
          </a:p>
          <a:p>
            <a:r>
              <a:rPr lang="de-DE" dirty="0" smtClean="0"/>
              <a:t> </a:t>
            </a:r>
            <a:endParaRPr lang="de-DE" dirty="0"/>
          </a:p>
        </p:txBody>
      </p:sp>
      <p:sp>
        <p:nvSpPr>
          <p:cNvPr id="4" name="Foliennummernplatzhalter 3"/>
          <p:cNvSpPr>
            <a:spLocks noGrp="1"/>
          </p:cNvSpPr>
          <p:nvPr>
            <p:ph type="sldNum" sz="quarter" idx="10"/>
          </p:nvPr>
        </p:nvSpPr>
        <p:spPr/>
        <p:txBody>
          <a:bodyPr/>
          <a:lstStyle/>
          <a:p>
            <a:fld id="{8D53FE6F-6B2A-4355-B846-C6BF25E51B4E}" type="slidenum">
              <a:rPr lang="de-DE" smtClean="0"/>
              <a:t>26</a:t>
            </a:fld>
            <a:endParaRPr lang="de-DE"/>
          </a:p>
        </p:txBody>
      </p:sp>
    </p:spTree>
    <p:extLst>
      <p:ext uri="{BB962C8B-B14F-4D97-AF65-F5344CB8AC3E}">
        <p14:creationId xmlns:p14="http://schemas.microsoft.com/office/powerpoint/2010/main" val="1043284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Hier haben Schüler im Rahmen der sog. „Blue Info Days“ </a:t>
            </a:r>
            <a:r>
              <a:rPr lang="de-DE" dirty="0" err="1" smtClean="0"/>
              <a:t>Secchi</a:t>
            </a:r>
            <a:r>
              <a:rPr lang="de-DE" dirty="0" smtClean="0"/>
              <a:t>-Scheiben gebaut und Meeresfarbe und Trübung gemessen.</a:t>
            </a:r>
            <a:endParaRPr lang="de-DE" dirty="0"/>
          </a:p>
        </p:txBody>
      </p:sp>
      <p:sp>
        <p:nvSpPr>
          <p:cNvPr id="4" name="Foliennummernplatzhalter 3"/>
          <p:cNvSpPr>
            <a:spLocks noGrp="1"/>
          </p:cNvSpPr>
          <p:nvPr>
            <p:ph type="sldNum" sz="quarter" idx="10"/>
          </p:nvPr>
        </p:nvSpPr>
        <p:spPr/>
        <p:txBody>
          <a:bodyPr/>
          <a:lstStyle/>
          <a:p>
            <a:fld id="{8D53FE6F-6B2A-4355-B846-C6BF25E51B4E}" type="slidenum">
              <a:rPr lang="de-DE" smtClean="0"/>
              <a:t>27</a:t>
            </a:fld>
            <a:endParaRPr lang="de-DE"/>
          </a:p>
        </p:txBody>
      </p:sp>
    </p:spTree>
    <p:extLst>
      <p:ext uri="{BB962C8B-B14F-4D97-AF65-F5344CB8AC3E}">
        <p14:creationId xmlns:p14="http://schemas.microsoft.com/office/powerpoint/2010/main" val="11200341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D53FE6F-6B2A-4355-B846-C6BF25E51B4E}" type="slidenum">
              <a:rPr lang="de-DE" smtClean="0"/>
              <a:t>28</a:t>
            </a:fld>
            <a:endParaRPr lang="de-DE"/>
          </a:p>
        </p:txBody>
      </p:sp>
    </p:spTree>
    <p:extLst>
      <p:ext uri="{BB962C8B-B14F-4D97-AF65-F5344CB8AC3E}">
        <p14:creationId xmlns:p14="http://schemas.microsoft.com/office/powerpoint/2010/main" val="40203880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Chemische Ökologie: Welches sind die Signale, die eine Korallenansiedlung auslösen. -  Koordiniert der korallenfressende Seestern </a:t>
            </a:r>
            <a:r>
              <a:rPr lang="de-DE" i="1" dirty="0" err="1" smtClean="0"/>
              <a:t>Acanthaster</a:t>
            </a:r>
            <a:r>
              <a:rPr lang="de-DE" i="1" dirty="0" smtClean="0"/>
              <a:t> </a:t>
            </a:r>
            <a:r>
              <a:rPr lang="de-DE" i="1" dirty="0" err="1" smtClean="0"/>
              <a:t>plancii</a:t>
            </a:r>
            <a:r>
              <a:rPr lang="de-DE" dirty="0" smtClean="0"/>
              <a:t> seine  konzertierten „Überfälle“ auf Korallenriffe auf chemischem Wege? Wären derartige Signale zum </a:t>
            </a:r>
            <a:r>
              <a:rPr lang="de-DE" i="1" dirty="0" err="1" smtClean="0"/>
              <a:t>Acanthaster</a:t>
            </a:r>
            <a:r>
              <a:rPr lang="de-DE" dirty="0" smtClean="0"/>
              <a:t>-Management einsetzbar (Vergleich z.B.: Borkenkäferpheromone – Wald). </a:t>
            </a:r>
          </a:p>
          <a:p>
            <a:endParaRPr lang="de-DE" dirty="0"/>
          </a:p>
          <a:p>
            <a:r>
              <a:rPr lang="de-DE" dirty="0" smtClean="0"/>
              <a:t>Marine Naturprodukte: Substanzen, die bei </a:t>
            </a:r>
            <a:r>
              <a:rPr lang="de-DE" dirty="0" err="1" smtClean="0"/>
              <a:t>sessilen</a:t>
            </a:r>
            <a:r>
              <a:rPr lang="de-DE" dirty="0" smtClean="0"/>
              <a:t> Arten auf chemischem Wege dafür sorgen, dass diese nicht von anderen überwachsen werden, haben möglicherweise Potential als Grundlage für Antibiotika, Zytostatika oder Antifouling-Verbindungen (vgl. a. u.: Analgetika).</a:t>
            </a:r>
          </a:p>
          <a:p>
            <a:endParaRPr lang="de-DE" dirty="0"/>
          </a:p>
          <a:p>
            <a:r>
              <a:rPr lang="de-DE" dirty="0" smtClean="0"/>
              <a:t>Mikrobielle Ökologie: Wie fördern/hemmen Mikroorganismen mit </a:t>
            </a:r>
            <a:r>
              <a:rPr lang="de-DE" dirty="0" err="1" smtClean="0"/>
              <a:t>invertebraten</a:t>
            </a:r>
            <a:r>
              <a:rPr lang="de-DE" dirty="0" smtClean="0"/>
              <a:t> „Wirtsorganismen“ unmittelbar oder mittelbar?</a:t>
            </a:r>
            <a:endParaRPr lang="de-DE" dirty="0"/>
          </a:p>
        </p:txBody>
      </p:sp>
      <p:sp>
        <p:nvSpPr>
          <p:cNvPr id="4" name="Foliennummernplatzhalter 3"/>
          <p:cNvSpPr>
            <a:spLocks noGrp="1"/>
          </p:cNvSpPr>
          <p:nvPr>
            <p:ph type="sldNum" sz="quarter" idx="10"/>
          </p:nvPr>
        </p:nvSpPr>
        <p:spPr/>
        <p:txBody>
          <a:bodyPr/>
          <a:lstStyle/>
          <a:p>
            <a:fld id="{8D53FE6F-6B2A-4355-B846-C6BF25E51B4E}" type="slidenum">
              <a:rPr lang="de-DE" smtClean="0"/>
              <a:t>29</a:t>
            </a:fld>
            <a:endParaRPr lang="de-DE"/>
          </a:p>
        </p:txBody>
      </p:sp>
    </p:spTree>
    <p:extLst>
      <p:ext uri="{BB962C8B-B14F-4D97-AF65-F5344CB8AC3E}">
        <p14:creationId xmlns:p14="http://schemas.microsoft.com/office/powerpoint/2010/main" val="3931263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Hier sind einige Facetten der ICBM-Forschung bildlich dargestellt. Im Zuge des vom Land Niedersachsen geplanten Ausbaus der Meeresforschung wurde der am Forschungszentrum Terramare auf Dienstleistung für die Meereskunde im Land Niedersachsen ausgerichtete Schwerpunkt unter dem Dach des ICBM in Richtung Wissenschaft verschoben.</a:t>
            </a:r>
            <a:endParaRPr lang="de-DE" dirty="0"/>
          </a:p>
        </p:txBody>
      </p:sp>
      <p:sp>
        <p:nvSpPr>
          <p:cNvPr id="4" name="Foliennummernplatzhalter 3"/>
          <p:cNvSpPr>
            <a:spLocks noGrp="1"/>
          </p:cNvSpPr>
          <p:nvPr>
            <p:ph type="sldNum" sz="quarter" idx="10"/>
          </p:nvPr>
        </p:nvSpPr>
        <p:spPr/>
        <p:txBody>
          <a:bodyPr/>
          <a:lstStyle/>
          <a:p>
            <a:fld id="{8D53FE6F-6B2A-4355-B846-C6BF25E51B4E}" type="slidenum">
              <a:rPr lang="de-DE" smtClean="0"/>
              <a:t>3</a:t>
            </a:fld>
            <a:endParaRPr lang="de-DE"/>
          </a:p>
        </p:txBody>
      </p:sp>
    </p:spTree>
    <p:extLst>
      <p:ext uri="{BB962C8B-B14F-4D97-AF65-F5344CB8AC3E}">
        <p14:creationId xmlns:p14="http://schemas.microsoft.com/office/powerpoint/2010/main" val="35013905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In den Aquarien der AG Umweltbiochemie befindet sich auch eine Kegelschnecke. Diese Schnecken leben räuberisch und ernähren sich von anderen Mollusken oder Fischen. Dazu betäuben und lähmen sie sie mit einem hochwirksamen Giftcocktail. </a:t>
            </a:r>
          </a:p>
          <a:p>
            <a:r>
              <a:rPr lang="de-DE" dirty="0" smtClean="0"/>
              <a:t>Diese Substanzgemische sind u.a. auch für die Wirkstoffforschung interessant, etwa beim Auffinden neuer Schmerzmittel. Auf sensorische Nerven lähmend wirkende Gifte haben ggf. auch Potential zur Schmerzausschaltung. </a:t>
            </a:r>
          </a:p>
          <a:p>
            <a:endParaRPr lang="de-DE" dirty="0"/>
          </a:p>
          <a:p>
            <a:r>
              <a:rPr lang="de-DE" i="1" dirty="0" smtClean="0"/>
              <a:t>Der vorliegende Film (in englischer Sprache) ist ein über das Internet zugänglicher Clip einer anderen </a:t>
            </a:r>
            <a:r>
              <a:rPr lang="de-DE" i="1" dirty="0" err="1" smtClean="0"/>
              <a:t>Instiitution</a:t>
            </a:r>
            <a:r>
              <a:rPr lang="de-DE" i="1" dirty="0" smtClean="0"/>
              <a:t> mit einer fischfressenden Kegelschnecke! Ggf. Schluss weglassen!</a:t>
            </a:r>
            <a:endParaRPr lang="de-DE" i="1" dirty="0"/>
          </a:p>
        </p:txBody>
      </p:sp>
      <p:sp>
        <p:nvSpPr>
          <p:cNvPr id="4" name="Foliennummernplatzhalter 3"/>
          <p:cNvSpPr>
            <a:spLocks noGrp="1"/>
          </p:cNvSpPr>
          <p:nvPr>
            <p:ph type="sldNum" sz="quarter" idx="10"/>
          </p:nvPr>
        </p:nvSpPr>
        <p:spPr/>
        <p:txBody>
          <a:bodyPr/>
          <a:lstStyle/>
          <a:p>
            <a:fld id="{8D53FE6F-6B2A-4355-B846-C6BF25E51B4E}" type="slidenum">
              <a:rPr lang="de-DE" smtClean="0"/>
              <a:t>30</a:t>
            </a:fld>
            <a:endParaRPr lang="de-DE"/>
          </a:p>
        </p:txBody>
      </p:sp>
    </p:spTree>
    <p:extLst>
      <p:ext uri="{BB962C8B-B14F-4D97-AF65-F5344CB8AC3E}">
        <p14:creationId xmlns:p14="http://schemas.microsoft.com/office/powerpoint/2010/main" val="20068406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D53FE6F-6B2A-4355-B846-C6BF25E51B4E}" type="slidenum">
              <a:rPr lang="de-DE" smtClean="0"/>
              <a:t>31</a:t>
            </a:fld>
            <a:endParaRPr lang="de-DE"/>
          </a:p>
        </p:txBody>
      </p:sp>
    </p:spTree>
    <p:extLst>
      <p:ext uri="{BB962C8B-B14F-4D97-AF65-F5344CB8AC3E}">
        <p14:creationId xmlns:p14="http://schemas.microsoft.com/office/powerpoint/2010/main" val="41334836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INFO </a:t>
            </a:r>
            <a:r>
              <a:rPr lang="de-DE" dirty="0" err="1" smtClean="0"/>
              <a:t>Aelotron</a:t>
            </a:r>
            <a:r>
              <a:rPr lang="de-DE" dirty="0" smtClean="0"/>
              <a:t> AG Wurl, gekürzt:</a:t>
            </a:r>
          </a:p>
          <a:p>
            <a:r>
              <a:rPr lang="de-DE" dirty="0" smtClean="0"/>
              <a:t>Untersuchungen </a:t>
            </a:r>
            <a:r>
              <a:rPr lang="de-DE" dirty="0"/>
              <a:t>zur biologischen Zusammensetzung und von Gasaustauchprozessen in der Oberflächenschicht an der Grenze von Wasser zu </a:t>
            </a:r>
            <a:r>
              <a:rPr lang="de-DE" dirty="0" smtClean="0"/>
              <a:t>Atmosphäre. Interdisziplinäres </a:t>
            </a:r>
            <a:r>
              <a:rPr lang="de-DE" dirty="0"/>
              <a:t>Projekt am „</a:t>
            </a:r>
            <a:r>
              <a:rPr lang="de-DE" dirty="0" err="1"/>
              <a:t>Aeolotron</a:t>
            </a:r>
            <a:r>
              <a:rPr lang="de-DE" dirty="0"/>
              <a:t>“  an der Universität Heidelberg </a:t>
            </a:r>
            <a:endParaRPr lang="de-DE" dirty="0" smtClean="0"/>
          </a:p>
          <a:p>
            <a:r>
              <a:rPr lang="de-DE" dirty="0" smtClean="0"/>
              <a:t>Der </a:t>
            </a:r>
            <a:r>
              <a:rPr lang="de-DE" dirty="0" err="1"/>
              <a:t>Aeolotron</a:t>
            </a:r>
            <a:r>
              <a:rPr lang="de-DE" dirty="0"/>
              <a:t> ist ein ringförmiger </a:t>
            </a:r>
            <a:r>
              <a:rPr lang="de-DE" dirty="0" smtClean="0"/>
              <a:t>Wind-Wellen-Kanal. Er ermöglicht </a:t>
            </a:r>
            <a:r>
              <a:rPr lang="de-DE" dirty="0"/>
              <a:t>die Simulation von Wellenbewegung unter kontrollierten Windbedingungen ermöglicht. Zur Füllung des Kanals wurden 20.000 Liter Meerwasser aus dem Nordatlantik mit einer Tanklastzug angeliefert. </a:t>
            </a:r>
          </a:p>
          <a:p>
            <a:r>
              <a:rPr lang="de-DE" dirty="0" smtClean="0"/>
              <a:t>Eine </a:t>
            </a:r>
            <a:r>
              <a:rPr lang="de-DE" dirty="0"/>
              <a:t>Glasplatte </a:t>
            </a:r>
            <a:r>
              <a:rPr lang="de-DE" dirty="0" smtClean="0"/>
              <a:t>wird vertikal </a:t>
            </a:r>
            <a:r>
              <a:rPr lang="de-DE" dirty="0"/>
              <a:t>zur Wasseroberfläche </a:t>
            </a:r>
            <a:r>
              <a:rPr lang="de-DE" dirty="0" smtClean="0"/>
              <a:t>eingetaucht, </a:t>
            </a:r>
            <a:r>
              <a:rPr lang="de-DE" dirty="0"/>
              <a:t>um die Oberflächenschicht bei verschiedenen Windgeschwindigkeiten zu beproben</a:t>
            </a:r>
            <a:r>
              <a:rPr lang="de-DE" dirty="0" smtClean="0"/>
              <a:t>. </a:t>
            </a:r>
            <a:r>
              <a:rPr lang="de-DE" dirty="0"/>
              <a:t>Dabei </a:t>
            </a:r>
            <a:r>
              <a:rPr lang="de-DE" dirty="0" smtClean="0"/>
              <a:t>bleibt </a:t>
            </a:r>
            <a:r>
              <a:rPr lang="de-DE" dirty="0"/>
              <a:t>der Oberflächenfilm haften und </a:t>
            </a:r>
            <a:r>
              <a:rPr lang="de-DE" dirty="0" smtClean="0"/>
              <a:t>wird in </a:t>
            </a:r>
            <a:r>
              <a:rPr lang="de-DE" dirty="0"/>
              <a:t>einem Gefäß </a:t>
            </a:r>
            <a:r>
              <a:rPr lang="de-DE" dirty="0" smtClean="0"/>
              <a:t>gesammelt.</a:t>
            </a:r>
            <a:r>
              <a:rPr lang="de-DE" dirty="0"/>
              <a:t>  Um die Eigenschaften von Oberflächenfilmwasser mit denen des Bulkwassers </a:t>
            </a:r>
            <a:r>
              <a:rPr lang="de-DE" dirty="0" smtClean="0"/>
              <a:t> (?) zu </a:t>
            </a:r>
            <a:r>
              <a:rPr lang="de-DE" dirty="0"/>
              <a:t>vergleichen, wurden auch von letzterem Proben für jede Windgeschwindigkeit genommen. </a:t>
            </a:r>
          </a:p>
          <a:p>
            <a:r>
              <a:rPr lang="de-DE" dirty="0"/>
              <a:t>Der Oberflächenfilm ist angereichert mit organischen Molekülen, z.B. Kohlenhydrate, Fettsäuren und Proteine. Er formt </a:t>
            </a:r>
            <a:r>
              <a:rPr lang="de-DE" dirty="0" smtClean="0"/>
              <a:t>ein </a:t>
            </a:r>
            <a:r>
              <a:rPr lang="de-DE" dirty="0"/>
              <a:t>Habitat für Bakterien und andere Mikroben, die diese Substanzen verwerten können. Konzentrationsmessungen von Oberflächentensiden und Oberflächenspannung unter dem Einfluss verschiedener Windstärken wurden daher </a:t>
            </a:r>
            <a:r>
              <a:rPr lang="de-DE" dirty="0" smtClean="0"/>
              <a:t>ebenfalls durchgeführt</a:t>
            </a:r>
            <a:r>
              <a:rPr lang="de-DE" dirty="0"/>
              <a:t>. </a:t>
            </a:r>
          </a:p>
        </p:txBody>
      </p:sp>
      <p:sp>
        <p:nvSpPr>
          <p:cNvPr id="4" name="Foliennummernplatzhalter 3"/>
          <p:cNvSpPr>
            <a:spLocks noGrp="1"/>
          </p:cNvSpPr>
          <p:nvPr>
            <p:ph type="sldNum" sz="quarter" idx="10"/>
          </p:nvPr>
        </p:nvSpPr>
        <p:spPr/>
        <p:txBody>
          <a:bodyPr/>
          <a:lstStyle/>
          <a:p>
            <a:fld id="{8D53FE6F-6B2A-4355-B846-C6BF25E51B4E}" type="slidenum">
              <a:rPr lang="de-DE" smtClean="0"/>
              <a:t>32</a:t>
            </a:fld>
            <a:endParaRPr lang="de-DE"/>
          </a:p>
        </p:txBody>
      </p:sp>
    </p:spTree>
    <p:extLst>
      <p:ext uri="{BB962C8B-B14F-4D97-AF65-F5344CB8AC3E}">
        <p14:creationId xmlns:p14="http://schemas.microsoft.com/office/powerpoint/2010/main" val="21813989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Zur Untersuchung vor allem der biogeochemischen Zusammenhänge wurde in der </a:t>
            </a:r>
            <a:r>
              <a:rPr lang="de-DE" dirty="0" err="1" smtClean="0"/>
              <a:t>Otzumer</a:t>
            </a:r>
            <a:r>
              <a:rPr lang="de-DE" dirty="0" smtClean="0"/>
              <a:t> Balje (Ein-/Auslass Gezeitenstrom) nahe der Südwestspitze </a:t>
            </a:r>
            <a:r>
              <a:rPr lang="de-DE" dirty="0" err="1" smtClean="0"/>
              <a:t>Spiekeroogs</a:t>
            </a:r>
            <a:r>
              <a:rPr lang="de-DE" dirty="0" smtClean="0"/>
              <a:t>  2002 eine Dauermessstation errichtet.</a:t>
            </a:r>
            <a:endParaRPr lang="de-DE" dirty="0"/>
          </a:p>
        </p:txBody>
      </p:sp>
      <p:sp>
        <p:nvSpPr>
          <p:cNvPr id="4" name="Foliennummernplatzhalter 3"/>
          <p:cNvSpPr>
            <a:spLocks noGrp="1"/>
          </p:cNvSpPr>
          <p:nvPr>
            <p:ph type="sldNum" sz="quarter" idx="10"/>
          </p:nvPr>
        </p:nvSpPr>
        <p:spPr/>
        <p:txBody>
          <a:bodyPr/>
          <a:lstStyle/>
          <a:p>
            <a:fld id="{8D53FE6F-6B2A-4355-B846-C6BF25E51B4E}" type="slidenum">
              <a:rPr lang="de-DE" smtClean="0"/>
              <a:t>33</a:t>
            </a:fld>
            <a:endParaRPr lang="de-DE"/>
          </a:p>
        </p:txBody>
      </p:sp>
    </p:spTree>
    <p:extLst>
      <p:ext uri="{BB962C8B-B14F-4D97-AF65-F5344CB8AC3E}">
        <p14:creationId xmlns:p14="http://schemas.microsoft.com/office/powerpoint/2010/main" val="19694076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Verleihung des ersten Norddeutschen Wissenschaftspreises an den </a:t>
            </a:r>
            <a:r>
              <a:rPr lang="de-DE" dirty="0" err="1" smtClean="0"/>
              <a:t>den</a:t>
            </a:r>
            <a:r>
              <a:rPr lang="de-DE" dirty="0" smtClean="0"/>
              <a:t> damaligen Direktor des ICBM Jürgen Rullkötter als Sprecher der Forschergruppe Biogeochemie des Watts. Im Rahmen des überwiegend DFG-finanzierten Projekts wurde die Dauermessstation an der Südwestspitze </a:t>
            </a:r>
            <a:r>
              <a:rPr lang="de-DE" dirty="0" err="1" smtClean="0"/>
              <a:t>Spiekeroogs</a:t>
            </a:r>
            <a:r>
              <a:rPr lang="de-DE" dirty="0" smtClean="0"/>
              <a:t> errichtet.</a:t>
            </a:r>
            <a:endParaRPr lang="de-DE" dirty="0"/>
          </a:p>
        </p:txBody>
      </p:sp>
      <p:sp>
        <p:nvSpPr>
          <p:cNvPr id="4" name="Foliennummernplatzhalter 3"/>
          <p:cNvSpPr>
            <a:spLocks noGrp="1"/>
          </p:cNvSpPr>
          <p:nvPr>
            <p:ph type="sldNum" sz="quarter" idx="10"/>
          </p:nvPr>
        </p:nvSpPr>
        <p:spPr/>
        <p:txBody>
          <a:bodyPr/>
          <a:lstStyle/>
          <a:p>
            <a:fld id="{8D53FE6F-6B2A-4355-B846-C6BF25E51B4E}" type="slidenum">
              <a:rPr lang="de-DE" smtClean="0"/>
              <a:t>34</a:t>
            </a:fld>
            <a:endParaRPr lang="de-DE"/>
          </a:p>
        </p:txBody>
      </p:sp>
    </p:spTree>
    <p:extLst>
      <p:ext uri="{BB962C8B-B14F-4D97-AF65-F5344CB8AC3E}">
        <p14:creationId xmlns:p14="http://schemas.microsoft.com/office/powerpoint/2010/main" val="37273602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S.a. Folientext. Die Dauermessstation misst meteorologische Daten:</a:t>
            </a:r>
          </a:p>
          <a:p>
            <a:r>
              <a:rPr lang="de-DE" dirty="0" smtClean="0"/>
              <a:t>Einstrahlung aus dem Himmel, Reflexion von der Meeresoberfläche, Luftfeuchtigkeit und –</a:t>
            </a:r>
            <a:r>
              <a:rPr lang="de-DE" dirty="0" err="1" smtClean="0"/>
              <a:t>temperatur</a:t>
            </a:r>
            <a:r>
              <a:rPr lang="de-DE" dirty="0" smtClean="0"/>
              <a:t>, Windgeschwindigkeit und Richtung.</a:t>
            </a:r>
          </a:p>
          <a:p>
            <a:r>
              <a:rPr lang="de-DE" dirty="0" smtClean="0"/>
              <a:t>Sie pumpt regelmäßig geringe Wassermengen ins innere zur Analytik: Bestimmung von Nährstoffen: Ammonium, Nitrat, Nitrit, Phosphat, Silikat. Neben Chlorophyll werden darüber hinaus Eine Reihe von Spurenstoffen und Gasen bestimmt. Mit einem Ausleger (außerhalb der von der Station verursachten Störungen) sind mit einem </a:t>
            </a:r>
            <a:r>
              <a:rPr lang="de-DE" dirty="0" err="1" smtClean="0"/>
              <a:t>Acoustic</a:t>
            </a:r>
            <a:r>
              <a:rPr lang="de-DE" dirty="0" smtClean="0"/>
              <a:t> Doppler </a:t>
            </a:r>
            <a:r>
              <a:rPr lang="de-DE" dirty="0" err="1" smtClean="0"/>
              <a:t>Current</a:t>
            </a:r>
            <a:r>
              <a:rPr lang="de-DE" dirty="0" smtClean="0"/>
              <a:t> </a:t>
            </a:r>
            <a:r>
              <a:rPr lang="de-DE" dirty="0" err="1" smtClean="0"/>
              <a:t>Profiler</a:t>
            </a:r>
            <a:r>
              <a:rPr lang="de-DE" dirty="0" smtClean="0"/>
              <a:t> (ADCP) Messungen von Strömungsgeschwindigkeiten und –</a:t>
            </a:r>
            <a:r>
              <a:rPr lang="de-DE" dirty="0" err="1" smtClean="0"/>
              <a:t>richtungen</a:t>
            </a:r>
            <a:r>
              <a:rPr lang="de-DE" dirty="0" smtClean="0"/>
              <a:t> in 30 cm Tiefensegmenten sowie von Wellenhöhen möglich.</a:t>
            </a:r>
            <a:endParaRPr lang="de-DE" dirty="0"/>
          </a:p>
        </p:txBody>
      </p:sp>
      <p:sp>
        <p:nvSpPr>
          <p:cNvPr id="4" name="Foliennummernplatzhalter 3"/>
          <p:cNvSpPr>
            <a:spLocks noGrp="1"/>
          </p:cNvSpPr>
          <p:nvPr>
            <p:ph type="sldNum" sz="quarter" idx="10"/>
          </p:nvPr>
        </p:nvSpPr>
        <p:spPr/>
        <p:txBody>
          <a:bodyPr/>
          <a:lstStyle/>
          <a:p>
            <a:fld id="{8D53FE6F-6B2A-4355-B846-C6BF25E51B4E}" type="slidenum">
              <a:rPr lang="de-DE" smtClean="0"/>
              <a:t>35</a:t>
            </a:fld>
            <a:endParaRPr lang="de-DE"/>
          </a:p>
        </p:txBody>
      </p:sp>
    </p:spTree>
    <p:extLst>
      <p:ext uri="{BB962C8B-B14F-4D97-AF65-F5344CB8AC3E}">
        <p14:creationId xmlns:p14="http://schemas.microsoft.com/office/powerpoint/2010/main" val="5972447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Messsensorik</a:t>
            </a:r>
            <a:r>
              <a:rPr lang="de-DE" dirty="0" smtClean="0"/>
              <a:t> im Innern der Stationen: Immer fünf Röhren in unterschiedlichen Tiefenstufen sind gleichzeitig aktiv. Sie messen Druck, Temperatur und Leitfähigkeit. Aus beiden letztgenannten Werten </a:t>
            </a:r>
            <a:r>
              <a:rPr lang="de-DE" dirty="0"/>
              <a:t>l</a:t>
            </a:r>
            <a:r>
              <a:rPr lang="de-DE" dirty="0" smtClean="0"/>
              <a:t>ässt sich der Salzgehalt des Meerwassers ermitteln (schwankt in Abhängigkeit von den Gezeiten und Witterungsbedingungen).</a:t>
            </a:r>
          </a:p>
          <a:p>
            <a:r>
              <a:rPr lang="de-DE" dirty="0" smtClean="0"/>
              <a:t>Die Messröhren können zur Beseitigung von </a:t>
            </a:r>
            <a:r>
              <a:rPr lang="de-DE" dirty="0" err="1" smtClean="0"/>
              <a:t>Biofouling</a:t>
            </a:r>
            <a:r>
              <a:rPr lang="de-DE" dirty="0" smtClean="0"/>
              <a:t> entnommen werden.</a:t>
            </a:r>
            <a:endParaRPr lang="de-DE" dirty="0"/>
          </a:p>
        </p:txBody>
      </p:sp>
      <p:sp>
        <p:nvSpPr>
          <p:cNvPr id="4" name="Foliennummernplatzhalter 3"/>
          <p:cNvSpPr>
            <a:spLocks noGrp="1"/>
          </p:cNvSpPr>
          <p:nvPr>
            <p:ph type="sldNum" sz="quarter" idx="10"/>
          </p:nvPr>
        </p:nvSpPr>
        <p:spPr/>
        <p:txBody>
          <a:bodyPr/>
          <a:lstStyle/>
          <a:p>
            <a:fld id="{8D53FE6F-6B2A-4355-B846-C6BF25E51B4E}" type="slidenum">
              <a:rPr lang="de-DE" smtClean="0"/>
              <a:t>36</a:t>
            </a:fld>
            <a:endParaRPr lang="de-DE"/>
          </a:p>
        </p:txBody>
      </p:sp>
    </p:spTree>
    <p:extLst>
      <p:ext uri="{BB962C8B-B14F-4D97-AF65-F5344CB8AC3E}">
        <p14:creationId xmlns:p14="http://schemas.microsoft.com/office/powerpoint/2010/main" val="9877166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Messreihe für Temperatur und Salzgehalt für das Jahr 2007.</a:t>
            </a:r>
            <a:endParaRPr lang="de-DE" dirty="0"/>
          </a:p>
        </p:txBody>
      </p:sp>
      <p:sp>
        <p:nvSpPr>
          <p:cNvPr id="4" name="Foliennummernplatzhalter 3"/>
          <p:cNvSpPr>
            <a:spLocks noGrp="1"/>
          </p:cNvSpPr>
          <p:nvPr>
            <p:ph type="sldNum" sz="quarter" idx="10"/>
          </p:nvPr>
        </p:nvSpPr>
        <p:spPr/>
        <p:txBody>
          <a:bodyPr/>
          <a:lstStyle/>
          <a:p>
            <a:fld id="{8D53FE6F-6B2A-4355-B846-C6BF25E51B4E}" type="slidenum">
              <a:rPr lang="de-DE" smtClean="0"/>
              <a:t>37</a:t>
            </a:fld>
            <a:endParaRPr lang="de-DE"/>
          </a:p>
        </p:txBody>
      </p:sp>
    </p:spTree>
    <p:extLst>
      <p:ext uri="{BB962C8B-B14F-4D97-AF65-F5344CB8AC3E}">
        <p14:creationId xmlns:p14="http://schemas.microsoft.com/office/powerpoint/2010/main" val="7769552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Eines der flachwassergängigen Forschungsboote des ICBM: die 13 </a:t>
            </a:r>
            <a:r>
              <a:rPr lang="de-DE" dirty="0" err="1" smtClean="0"/>
              <a:t>Mter</a:t>
            </a:r>
            <a:r>
              <a:rPr lang="de-DE" dirty="0" smtClean="0"/>
              <a:t> lange OTZUM. Sie fungiert als Labor und Unterrichtsraum und erfüllt damit Ansprüche in Forschung und Lehre. Sie verfügt über einen zentralen „</a:t>
            </a:r>
            <a:r>
              <a:rPr lang="de-DE" dirty="0" err="1" smtClean="0"/>
              <a:t>Moonpool</a:t>
            </a:r>
            <a:r>
              <a:rPr lang="de-DE" dirty="0" smtClean="0"/>
              <a:t>“ zur Ausbringung von </a:t>
            </a:r>
            <a:r>
              <a:rPr lang="de-DE" dirty="0" err="1" smtClean="0"/>
              <a:t>Messsensorik</a:t>
            </a:r>
            <a:r>
              <a:rPr lang="de-DE" dirty="0" smtClean="0"/>
              <a:t>.</a:t>
            </a:r>
            <a:endParaRPr lang="de-DE" dirty="0"/>
          </a:p>
        </p:txBody>
      </p:sp>
      <p:sp>
        <p:nvSpPr>
          <p:cNvPr id="4" name="Foliennummernplatzhalter 3"/>
          <p:cNvSpPr>
            <a:spLocks noGrp="1"/>
          </p:cNvSpPr>
          <p:nvPr>
            <p:ph type="sldNum" sz="quarter" idx="10"/>
          </p:nvPr>
        </p:nvSpPr>
        <p:spPr/>
        <p:txBody>
          <a:bodyPr/>
          <a:lstStyle/>
          <a:p>
            <a:fld id="{8D53FE6F-6B2A-4355-B846-C6BF25E51B4E}" type="slidenum">
              <a:rPr lang="de-DE" smtClean="0"/>
              <a:t>38</a:t>
            </a:fld>
            <a:endParaRPr lang="de-DE"/>
          </a:p>
        </p:txBody>
      </p:sp>
    </p:spTree>
    <p:extLst>
      <p:ext uri="{BB962C8B-B14F-4D97-AF65-F5344CB8AC3E}">
        <p14:creationId xmlns:p14="http://schemas.microsoft.com/office/powerpoint/2010/main" val="37228178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 Folie</a:t>
            </a:r>
            <a:endParaRPr lang="de-DE" dirty="0"/>
          </a:p>
        </p:txBody>
      </p:sp>
      <p:sp>
        <p:nvSpPr>
          <p:cNvPr id="4" name="Foliennummernplatzhalter 3"/>
          <p:cNvSpPr>
            <a:spLocks noGrp="1"/>
          </p:cNvSpPr>
          <p:nvPr>
            <p:ph type="sldNum" sz="quarter" idx="10"/>
          </p:nvPr>
        </p:nvSpPr>
        <p:spPr/>
        <p:txBody>
          <a:bodyPr/>
          <a:lstStyle/>
          <a:p>
            <a:fld id="{8D53FE6F-6B2A-4355-B846-C6BF25E51B4E}" type="slidenum">
              <a:rPr lang="de-DE" smtClean="0"/>
              <a:t>39</a:t>
            </a:fld>
            <a:endParaRPr lang="de-DE"/>
          </a:p>
        </p:txBody>
      </p:sp>
    </p:spTree>
    <p:extLst>
      <p:ext uri="{BB962C8B-B14F-4D97-AF65-F5344CB8AC3E}">
        <p14:creationId xmlns:p14="http://schemas.microsoft.com/office/powerpoint/2010/main" val="2467476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Das Forschungszentrum Terramare (voller Name: Zentrum für Flachmeer-, Küsten- und Meeresumweltforschung e.V. – </a:t>
            </a:r>
            <a:r>
              <a:rPr lang="de-DE" dirty="0" err="1" smtClean="0"/>
              <a:t>Fz</a:t>
            </a:r>
            <a:r>
              <a:rPr lang="de-DE" dirty="0" smtClean="0"/>
              <a:t>. TM) war ein Verein; institutionell wurde er zu 100 Prozent aus Landesmitteln gefördert. Zu den hier aufgeführten Gründungsmitgliedern (teilweise durch persönliche Mitgliedschaft vertreten) gehörte die Universität Oldenburg, die schon damals eine intensive Zusammenarbeit mit dem Forschungszentrum verband. So nutzte die ehemalige Meeresstation des ICBM annähernd 50 Prozent der Laborflächen der Wilhelmshavener Liegenschaft.</a:t>
            </a:r>
          </a:p>
        </p:txBody>
      </p:sp>
      <p:sp>
        <p:nvSpPr>
          <p:cNvPr id="4" name="Foliennummernplatzhalter 3"/>
          <p:cNvSpPr>
            <a:spLocks noGrp="1"/>
          </p:cNvSpPr>
          <p:nvPr>
            <p:ph type="sldNum" sz="quarter" idx="10"/>
          </p:nvPr>
        </p:nvSpPr>
        <p:spPr/>
        <p:txBody>
          <a:bodyPr/>
          <a:lstStyle/>
          <a:p>
            <a:fld id="{8D53FE6F-6B2A-4355-B846-C6BF25E51B4E}" type="slidenum">
              <a:rPr lang="de-DE" smtClean="0"/>
              <a:t>4</a:t>
            </a:fld>
            <a:endParaRPr lang="de-DE"/>
          </a:p>
        </p:txBody>
      </p:sp>
    </p:spTree>
    <p:extLst>
      <p:ext uri="{BB962C8B-B14F-4D97-AF65-F5344CB8AC3E}">
        <p14:creationId xmlns:p14="http://schemas.microsoft.com/office/powerpoint/2010/main" val="22016159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D53FE6F-6B2A-4355-B846-C6BF25E51B4E}" type="slidenum">
              <a:rPr lang="de-DE" smtClean="0"/>
              <a:t>40</a:t>
            </a:fld>
            <a:endParaRPr lang="de-DE"/>
          </a:p>
        </p:txBody>
      </p:sp>
    </p:spTree>
    <p:extLst>
      <p:ext uri="{BB962C8B-B14F-4D97-AF65-F5344CB8AC3E}">
        <p14:creationId xmlns:p14="http://schemas.microsoft.com/office/powerpoint/2010/main" val="1668603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Öffentlichkeitssarbeit</a:t>
            </a:r>
            <a:r>
              <a:rPr lang="de-DE" dirty="0" smtClean="0"/>
              <a:t>: Das ICBM stellt seine Forschung auch allgemeinverständlich in der Öffentlichkeit dar. Hierzu u.a. benutzt:</a:t>
            </a:r>
          </a:p>
          <a:p>
            <a:r>
              <a:rPr lang="de-DE" dirty="0" smtClean="0"/>
              <a:t>Nachbau der Dauermessstation zu Ausstellungszwecken, erstmalig eingesetzt bei „Oldenburg – Stadt der Wissenschaft 2009“. Danach mehrfach bei Touren auf der Ostfriesischen Halbinsel und zu Einzelveranstaltungen (Z.B. </a:t>
            </a:r>
            <a:r>
              <a:rPr lang="de-DE" dirty="0" err="1" smtClean="0"/>
              <a:t>Ol</a:t>
            </a:r>
            <a:r>
              <a:rPr lang="de-DE" dirty="0" smtClean="0"/>
              <a:t>, H) in der Öffentlichkeitsarbeit verwendet.</a:t>
            </a:r>
            <a:endParaRPr lang="de-DE" dirty="0"/>
          </a:p>
        </p:txBody>
      </p:sp>
      <p:sp>
        <p:nvSpPr>
          <p:cNvPr id="4" name="Foliennummernplatzhalter 3"/>
          <p:cNvSpPr>
            <a:spLocks noGrp="1"/>
          </p:cNvSpPr>
          <p:nvPr>
            <p:ph type="sldNum" sz="quarter" idx="10"/>
          </p:nvPr>
        </p:nvSpPr>
        <p:spPr/>
        <p:txBody>
          <a:bodyPr/>
          <a:lstStyle/>
          <a:p>
            <a:fld id="{8D53FE6F-6B2A-4355-B846-C6BF25E51B4E}" type="slidenum">
              <a:rPr lang="de-DE" smtClean="0"/>
              <a:t>41</a:t>
            </a:fld>
            <a:endParaRPr lang="de-DE"/>
          </a:p>
        </p:txBody>
      </p:sp>
    </p:spTree>
    <p:extLst>
      <p:ext uri="{BB962C8B-B14F-4D97-AF65-F5344CB8AC3E}">
        <p14:creationId xmlns:p14="http://schemas.microsoft.com/office/powerpoint/2010/main" val="18624766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Blick ins Innere des </a:t>
            </a:r>
            <a:r>
              <a:rPr lang="de-DE" dirty="0" err="1" smtClean="0"/>
              <a:t>Messtationsnachbaus</a:t>
            </a:r>
            <a:r>
              <a:rPr lang="de-DE" dirty="0" smtClean="0"/>
              <a:t>.</a:t>
            </a:r>
            <a:endParaRPr lang="de-DE" dirty="0"/>
          </a:p>
        </p:txBody>
      </p:sp>
      <p:sp>
        <p:nvSpPr>
          <p:cNvPr id="4" name="Foliennummernplatzhalter 3"/>
          <p:cNvSpPr>
            <a:spLocks noGrp="1"/>
          </p:cNvSpPr>
          <p:nvPr>
            <p:ph type="sldNum" sz="quarter" idx="10"/>
          </p:nvPr>
        </p:nvSpPr>
        <p:spPr/>
        <p:txBody>
          <a:bodyPr/>
          <a:lstStyle/>
          <a:p>
            <a:fld id="{8D53FE6F-6B2A-4355-B846-C6BF25E51B4E}" type="slidenum">
              <a:rPr lang="de-DE" smtClean="0"/>
              <a:t>42</a:t>
            </a:fld>
            <a:endParaRPr lang="de-DE"/>
          </a:p>
        </p:txBody>
      </p:sp>
    </p:spTree>
    <p:extLst>
      <p:ext uri="{BB962C8B-B14F-4D97-AF65-F5344CB8AC3E}">
        <p14:creationId xmlns:p14="http://schemas.microsoft.com/office/powerpoint/2010/main" val="8383520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D53FE6F-6B2A-4355-B846-C6BF25E51B4E}" type="slidenum">
              <a:rPr lang="de-DE" smtClean="0"/>
              <a:t>43</a:t>
            </a:fld>
            <a:endParaRPr lang="de-DE"/>
          </a:p>
        </p:txBody>
      </p:sp>
    </p:spTree>
    <p:extLst>
      <p:ext uri="{BB962C8B-B14F-4D97-AF65-F5344CB8AC3E}">
        <p14:creationId xmlns:p14="http://schemas.microsoft.com/office/powerpoint/2010/main" val="2424810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Durch den inzwischen vorangeschrittenen Ausbau in Wilhelmshaven und auch Oldenburg ist der Raumbedarf groß. So wurden </a:t>
            </a:r>
            <a:r>
              <a:rPr lang="de-DE" dirty="0"/>
              <a:t>in Wilhelmshaven Flächen </a:t>
            </a:r>
            <a:r>
              <a:rPr lang="de-DE" dirty="0" smtClean="0"/>
              <a:t>im Jade-Innovationszentrum angemietet.</a:t>
            </a:r>
          </a:p>
          <a:p>
            <a:endParaRPr lang="de-DE" dirty="0"/>
          </a:p>
        </p:txBody>
      </p:sp>
      <p:sp>
        <p:nvSpPr>
          <p:cNvPr id="4" name="Foliennummernplatzhalter 3"/>
          <p:cNvSpPr>
            <a:spLocks noGrp="1"/>
          </p:cNvSpPr>
          <p:nvPr>
            <p:ph type="sldNum" sz="quarter" idx="10"/>
          </p:nvPr>
        </p:nvSpPr>
        <p:spPr/>
        <p:txBody>
          <a:bodyPr/>
          <a:lstStyle/>
          <a:p>
            <a:fld id="{8D53FE6F-6B2A-4355-B846-C6BF25E51B4E}" type="slidenum">
              <a:rPr lang="de-DE" smtClean="0"/>
              <a:t>5</a:t>
            </a:fld>
            <a:endParaRPr lang="de-DE"/>
          </a:p>
        </p:txBody>
      </p:sp>
    </p:spTree>
    <p:extLst>
      <p:ext uri="{BB962C8B-B14F-4D97-AF65-F5344CB8AC3E}">
        <p14:creationId xmlns:p14="http://schemas.microsoft.com/office/powerpoint/2010/main" val="772950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Ungefähr zeitgleich baute die Universität über das ICBM seine Kooperation mit dem Umweltzentrum </a:t>
            </a:r>
            <a:r>
              <a:rPr lang="de-DE" dirty="0" err="1" smtClean="0"/>
              <a:t>Wittbülten</a:t>
            </a:r>
            <a:r>
              <a:rPr lang="de-DE" dirty="0" smtClean="0"/>
              <a:t> auf </a:t>
            </a:r>
            <a:r>
              <a:rPr lang="de-DE" dirty="0" err="1" smtClean="0"/>
              <a:t>Spiekeroog</a:t>
            </a:r>
            <a:r>
              <a:rPr lang="de-DE" dirty="0" smtClean="0"/>
              <a:t> aus. Inzwischen stehen dem ICBM und anderen interessierten Nutzern hier moderne Laborflächen für die Feldarbeit im </a:t>
            </a:r>
            <a:r>
              <a:rPr lang="de-DE" dirty="0" err="1" smtClean="0"/>
              <a:t>Wattenmeerbereich</a:t>
            </a:r>
            <a:r>
              <a:rPr lang="de-DE" dirty="0" smtClean="0"/>
              <a:t> zur Verfügung, die gleichsam „vor der Haustür“ stattfinden kann.</a:t>
            </a:r>
            <a:endParaRPr lang="de-DE" dirty="0"/>
          </a:p>
        </p:txBody>
      </p:sp>
      <p:sp>
        <p:nvSpPr>
          <p:cNvPr id="4" name="Foliennummernplatzhalter 3"/>
          <p:cNvSpPr>
            <a:spLocks noGrp="1"/>
          </p:cNvSpPr>
          <p:nvPr>
            <p:ph type="sldNum" sz="quarter" idx="10"/>
          </p:nvPr>
        </p:nvSpPr>
        <p:spPr/>
        <p:txBody>
          <a:bodyPr/>
          <a:lstStyle/>
          <a:p>
            <a:fld id="{8D53FE6F-6B2A-4355-B846-C6BF25E51B4E}" type="slidenum">
              <a:rPr lang="de-DE" smtClean="0"/>
              <a:t>6</a:t>
            </a:fld>
            <a:endParaRPr lang="de-DE"/>
          </a:p>
        </p:txBody>
      </p:sp>
    </p:spTree>
    <p:extLst>
      <p:ext uri="{BB962C8B-B14F-4D97-AF65-F5344CB8AC3E}">
        <p14:creationId xmlns:p14="http://schemas.microsoft.com/office/powerpoint/2010/main" val="45130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Hier Impressionen von den Laborräumen auf </a:t>
            </a:r>
            <a:r>
              <a:rPr lang="de-DE" dirty="0" err="1" smtClean="0"/>
              <a:t>Spiekeroog</a:t>
            </a:r>
            <a:r>
              <a:rPr lang="de-DE" dirty="0" smtClean="0"/>
              <a:t>.</a:t>
            </a:r>
            <a:endParaRPr lang="de-DE" dirty="0"/>
          </a:p>
        </p:txBody>
      </p:sp>
      <p:sp>
        <p:nvSpPr>
          <p:cNvPr id="4" name="Foliennummernplatzhalter 3"/>
          <p:cNvSpPr>
            <a:spLocks noGrp="1"/>
          </p:cNvSpPr>
          <p:nvPr>
            <p:ph type="sldNum" sz="quarter" idx="10"/>
          </p:nvPr>
        </p:nvSpPr>
        <p:spPr/>
        <p:txBody>
          <a:bodyPr/>
          <a:lstStyle/>
          <a:p>
            <a:fld id="{8D53FE6F-6B2A-4355-B846-C6BF25E51B4E}" type="slidenum">
              <a:rPr lang="de-DE" smtClean="0"/>
              <a:t>7</a:t>
            </a:fld>
            <a:endParaRPr lang="de-DE"/>
          </a:p>
        </p:txBody>
      </p:sp>
    </p:spTree>
    <p:extLst>
      <p:ext uri="{BB962C8B-B14F-4D97-AF65-F5344CB8AC3E}">
        <p14:creationId xmlns:p14="http://schemas.microsoft.com/office/powerpoint/2010/main" val="1812889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D53FE6F-6B2A-4355-B846-C6BF25E51B4E}" type="slidenum">
              <a:rPr lang="de-DE" smtClean="0"/>
              <a:t>8</a:t>
            </a:fld>
            <a:endParaRPr lang="de-DE"/>
          </a:p>
        </p:txBody>
      </p:sp>
    </p:spTree>
    <p:extLst>
      <p:ext uri="{BB962C8B-B14F-4D97-AF65-F5344CB8AC3E}">
        <p14:creationId xmlns:p14="http://schemas.microsoft.com/office/powerpoint/2010/main" val="2843676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Die wissenschaftliche Arbeit des ICBM fußt auf drei Säulen (vgl. Abbildung); Die Arbeitsgruppen werden an dieser Stelle nicht im einzelnen aufgezählt. Die Wilhelmshavener Arbeitsgruppen sind  durch Farbränder hervorgehoben. Im Folgenden möchte ich etwas näher auf ihre Arbeit eingehen.</a:t>
            </a:r>
            <a:endParaRPr lang="de-DE" dirty="0"/>
          </a:p>
        </p:txBody>
      </p:sp>
      <p:sp>
        <p:nvSpPr>
          <p:cNvPr id="4" name="Foliennummernplatzhalter 3"/>
          <p:cNvSpPr>
            <a:spLocks noGrp="1"/>
          </p:cNvSpPr>
          <p:nvPr>
            <p:ph type="sldNum" sz="quarter" idx="10"/>
          </p:nvPr>
        </p:nvSpPr>
        <p:spPr/>
        <p:txBody>
          <a:bodyPr/>
          <a:lstStyle/>
          <a:p>
            <a:fld id="{8D53FE6F-6B2A-4355-B846-C6BF25E51B4E}" type="slidenum">
              <a:rPr lang="de-DE" smtClean="0"/>
              <a:t>9</a:t>
            </a:fld>
            <a:endParaRPr lang="de-DE"/>
          </a:p>
        </p:txBody>
      </p:sp>
    </p:spTree>
    <p:extLst>
      <p:ext uri="{BB962C8B-B14F-4D97-AF65-F5344CB8AC3E}">
        <p14:creationId xmlns:p14="http://schemas.microsoft.com/office/powerpoint/2010/main" val="2727295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1600200"/>
            <a:ext cx="8229600" cy="4525963"/>
          </a:xfrm>
          <a:prstGeom prst="rect">
            <a:avLst/>
          </a:prstGeo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a:prstGeom prst="rect">
            <a:avLst/>
          </a:prstGeo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a:prstGeom prst="rect">
            <a:avLst/>
          </a:prstGeo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38"/>
            <a:ext cx="8229600" cy="5851525"/>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el, Text und ClipAr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457200" y="1600200"/>
            <a:ext cx="4038600" cy="4525963"/>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ClipArt-Platzhalter 3"/>
          <p:cNvSpPr>
            <a:spLocks noGrp="1"/>
          </p:cNvSpPr>
          <p:nvPr>
            <p:ph type="clipArt" sz="half" idx="2"/>
          </p:nvPr>
        </p:nvSpPr>
        <p:spPr>
          <a:xfrm>
            <a:off x="4648200" y="1600200"/>
            <a:ext cx="4038600" cy="4525963"/>
          </a:xfrm>
          <a:prstGeom prst="rect">
            <a:avLst/>
          </a:prstGeom>
        </p:spPr>
        <p:txBody>
          <a:bodyPr/>
          <a:lstStyle/>
          <a:p>
            <a:pPr lvl="0"/>
            <a:endParaRPr lang="de-DE" noProof="0" smtClean="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Tree>
  </p:cSld>
  <p:clrMapOvr>
    <a:masterClrMapping/>
  </p:clrMapOvr>
  <p:transition advTm="15000">
    <p:wedg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idx="1"/>
          </p:nvPr>
        </p:nvSpPr>
        <p:spPr>
          <a:xfrm>
            <a:off x="457200" y="1600200"/>
            <a:ext cx="8229600" cy="4525963"/>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idx="1"/>
          </p:nvPr>
        </p:nvSpPr>
        <p:spPr>
          <a:xfrm>
            <a:off x="457200" y="1600200"/>
            <a:ext cx="8229600" cy="4525963"/>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1600200"/>
            <a:ext cx="8229600" cy="4525963"/>
          </a:xfrm>
          <a:prstGeom prst="rect">
            <a:avLst/>
          </a:prstGeo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a:prstGeom prst="rect">
            <a:avLst/>
          </a:prstGeo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a:prstGeom prst="rect">
            <a:avLst/>
          </a:prstGeo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idx="1"/>
          </p:nvPr>
        </p:nvSpPr>
        <p:spPr>
          <a:xfrm>
            <a:off x="457200" y="1600200"/>
            <a:ext cx="8229600" cy="4525963"/>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1600200"/>
            <a:ext cx="8229600" cy="4525963"/>
          </a:xfrm>
          <a:prstGeom prst="rect">
            <a:avLst/>
          </a:prstGeo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a:prstGeom prst="rect">
            <a:avLst/>
          </a:prstGeo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a:prstGeom prst="rect">
            <a:avLst/>
          </a:prstGeo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idx="1"/>
          </p:nvPr>
        </p:nvSpPr>
        <p:spPr>
          <a:xfrm>
            <a:off x="457200" y="1600200"/>
            <a:ext cx="8229600" cy="4525963"/>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1600200"/>
            <a:ext cx="8229600" cy="4525963"/>
          </a:xfrm>
          <a:prstGeom prst="rect">
            <a:avLst/>
          </a:prstGeo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a:prstGeom prst="rect">
            <a:avLst/>
          </a:prstGeo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a:prstGeom prst="rect">
            <a:avLst/>
          </a:prstGeo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Tree>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idx="1"/>
          </p:nvPr>
        </p:nvSpPr>
        <p:spPr>
          <a:xfrm>
            <a:off x="457200" y="1600200"/>
            <a:ext cx="8229600" cy="4525963"/>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Tree>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1600200"/>
            <a:ext cx="8229600" cy="4525963"/>
          </a:xfrm>
          <a:prstGeom prst="rect">
            <a:avLst/>
          </a:prstGeo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a:prstGeom prst="rect">
            <a:avLst/>
          </a:prstGeo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a:prstGeom prst="rect">
            <a:avLst/>
          </a:prstGeo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idx="1"/>
          </p:nvPr>
        </p:nvSpPr>
        <p:spPr>
          <a:xfrm>
            <a:off x="457200" y="1600200"/>
            <a:ext cx="8229600" cy="4525963"/>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1600200"/>
            <a:ext cx="8229600" cy="4525963"/>
          </a:xfrm>
          <a:prstGeom prst="rect">
            <a:avLst/>
          </a:prstGeo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a:prstGeom prst="rect">
            <a:avLst/>
          </a:prstGeo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a:prstGeom prst="rect">
            <a:avLst/>
          </a:prstGeo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Tree>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idx="1"/>
          </p:nvPr>
        </p:nvSpPr>
        <p:spPr>
          <a:xfrm>
            <a:off x="457200" y="1600200"/>
            <a:ext cx="8229600" cy="4525963"/>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Tree>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Tree>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1600200"/>
            <a:ext cx="8229600" cy="4525963"/>
          </a:xfrm>
          <a:prstGeom prst="rect">
            <a:avLst/>
          </a:prstGeo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a:prstGeom prst="rect">
            <a:avLst/>
          </a:prstGeo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a:prstGeom prst="rect">
            <a:avLst/>
          </a:prstGeo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3.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3.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3.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3.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3.jpe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3.jpe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 name="Rectangle 10"/>
          <p:cNvSpPr>
            <a:spLocks noChangeArrowheads="1"/>
          </p:cNvSpPr>
          <p:nvPr userDrawn="1"/>
        </p:nvSpPr>
        <p:spPr bwMode="auto">
          <a:xfrm>
            <a:off x="5581650" y="-98425"/>
            <a:ext cx="4967288" cy="719138"/>
          </a:xfrm>
          <a:prstGeom prst="rect">
            <a:avLst/>
          </a:prstGeom>
          <a:noFill/>
          <a:ln w="9525">
            <a:noFill/>
            <a:miter lim="800000"/>
            <a:headEnd/>
            <a:tailEnd/>
          </a:ln>
          <a:effectLst/>
        </p:spPr>
        <p:txBody>
          <a:bodyPr anchor="ctr"/>
          <a:lstStyle/>
          <a:p>
            <a:pPr algn="l">
              <a:tabLst>
                <a:tab pos="762000" algn="l"/>
              </a:tabLst>
              <a:defRPr/>
            </a:pPr>
            <a:endParaRPr lang="de-DE" sz="1600">
              <a:solidFill>
                <a:schemeClr val="bg1"/>
              </a:solidFill>
            </a:endParaRPr>
          </a:p>
        </p:txBody>
      </p:sp>
      <p:sp>
        <p:nvSpPr>
          <p:cNvPr id="6" name="Text Box 11"/>
          <p:cNvSpPr txBox="1">
            <a:spLocks noChangeArrowheads="1"/>
          </p:cNvSpPr>
          <p:nvPr userDrawn="1"/>
        </p:nvSpPr>
        <p:spPr bwMode="auto">
          <a:xfrm>
            <a:off x="5580063" y="88900"/>
            <a:ext cx="3394075" cy="336550"/>
          </a:xfrm>
          <a:prstGeom prst="rect">
            <a:avLst/>
          </a:prstGeom>
          <a:noFill/>
          <a:ln w="9525">
            <a:noFill/>
            <a:miter lim="800000"/>
            <a:headEnd/>
            <a:tailEnd/>
          </a:ln>
          <a:effectLst/>
        </p:spPr>
        <p:txBody>
          <a:bodyPr wrap="none">
            <a:spAutoFit/>
          </a:bodyPr>
          <a:lstStyle/>
          <a:p>
            <a:pPr algn="l">
              <a:defRPr/>
            </a:pPr>
            <a:r>
              <a:rPr lang="de-DE" sz="1600">
                <a:solidFill>
                  <a:schemeClr val="bg1"/>
                </a:solidFill>
              </a:rPr>
              <a:t>ICBM – T</a:t>
            </a:r>
            <a:r>
              <a:rPr lang="de-DE" sz="1200">
                <a:solidFill>
                  <a:schemeClr val="bg1"/>
                </a:solidFill>
              </a:rPr>
              <a:t>ERRAMARE</a:t>
            </a:r>
            <a:r>
              <a:rPr lang="de-DE" sz="1600">
                <a:solidFill>
                  <a:schemeClr val="bg1"/>
                </a:solidFill>
              </a:rPr>
              <a:t>, Wilhelmshaven</a:t>
            </a:r>
          </a:p>
        </p:txBody>
      </p:sp>
      <p:pic>
        <p:nvPicPr>
          <p:cNvPr id="7" name="Picture 3"/>
          <p:cNvPicPr>
            <a:picLocks noChangeAspect="1" noChangeArrowheads="1"/>
          </p:cNvPicPr>
          <p:nvPr userDrawn="1"/>
        </p:nvPicPr>
        <p:blipFill>
          <a:blip r:embed="rId16" cstate="print">
            <a:clrChange>
              <a:clrFrom>
                <a:srgbClr val="FFFFFF"/>
              </a:clrFrom>
              <a:clrTo>
                <a:srgbClr val="FFFFFF">
                  <a:alpha val="0"/>
                </a:srgbClr>
              </a:clrTo>
            </a:clrChange>
          </a:blip>
          <a:srcRect/>
          <a:stretch>
            <a:fillRect/>
          </a:stretch>
        </p:blipFill>
        <p:spPr bwMode="auto">
          <a:xfrm>
            <a:off x="0" y="-24"/>
            <a:ext cx="9144000" cy="1513079"/>
          </a:xfrm>
          <a:prstGeom prst="rect">
            <a:avLst/>
          </a:prstGeom>
          <a:noFill/>
          <a:ln w="9525">
            <a:noFill/>
            <a:miter lim="800000"/>
            <a:headEnd/>
            <a:tailEnd/>
          </a:ln>
          <a:effectLst/>
        </p:spPr>
      </p:pic>
      <p:pic>
        <p:nvPicPr>
          <p:cNvPr id="8" name="Picture 4"/>
          <p:cNvPicPr>
            <a:picLocks noChangeAspect="1" noChangeArrowheads="1"/>
          </p:cNvPicPr>
          <p:nvPr userDrawn="1"/>
        </p:nvPicPr>
        <p:blipFill>
          <a:blip r:embed="rId17" cstate="print">
            <a:clrChange>
              <a:clrFrom>
                <a:srgbClr val="FFFFFF"/>
              </a:clrFrom>
              <a:clrTo>
                <a:srgbClr val="FFFFFF">
                  <a:alpha val="0"/>
                </a:srgbClr>
              </a:clrTo>
            </a:clrChange>
          </a:blip>
          <a:srcRect/>
          <a:stretch>
            <a:fillRect/>
          </a:stretch>
        </p:blipFill>
        <p:spPr bwMode="auto">
          <a:xfrm>
            <a:off x="8189165" y="642918"/>
            <a:ext cx="806436" cy="806436"/>
          </a:xfrm>
          <a:prstGeom prst="rect">
            <a:avLst/>
          </a:prstGeom>
          <a:noFill/>
          <a:ln w="9525">
            <a:noFill/>
            <a:miter lim="800000"/>
            <a:headEnd/>
            <a:tailEnd/>
          </a:ln>
          <a:effectLst/>
        </p:spPr>
      </p:pic>
      <p:sp>
        <p:nvSpPr>
          <p:cNvPr id="9" name="Textfeld 8"/>
          <p:cNvSpPr txBox="1"/>
          <p:nvPr userDrawn="1"/>
        </p:nvSpPr>
        <p:spPr>
          <a:xfrm>
            <a:off x="5081119" y="71414"/>
            <a:ext cx="3913251" cy="338554"/>
          </a:xfrm>
          <a:prstGeom prst="rect">
            <a:avLst/>
          </a:prstGeom>
          <a:noFill/>
        </p:spPr>
        <p:txBody>
          <a:bodyPr wrap="none" rtlCol="0">
            <a:spAutoFit/>
          </a:bodyPr>
          <a:lstStyle/>
          <a:p>
            <a:r>
              <a:rPr lang="de-DE" sz="1600" dirty="0" smtClean="0">
                <a:solidFill>
                  <a:schemeClr val="bg1"/>
                </a:solidFill>
                <a:latin typeface="Myriad Pro" pitchFamily="34" charset="0"/>
              </a:rPr>
              <a:t>Institut für Chemie und Biologie des Meeres</a:t>
            </a:r>
            <a:endParaRPr lang="de-DE" sz="1600" dirty="0">
              <a:solidFill>
                <a:schemeClr val="bg1"/>
              </a:solidFill>
              <a:latin typeface="Myriad Pro" pitchFamily="34" charset="0"/>
            </a:endParaRPr>
          </a:p>
        </p:txBody>
      </p:sp>
    </p:spTree>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 id="2147483910" r:id="rId13"/>
    <p:sldLayoutId id="2147483977" r:id="rId14"/>
  </p:sldLayoutIdLst>
  <p:transition>
    <p:fade/>
  </p:transition>
  <p:timing>
    <p:tnLst>
      <p:par>
        <p:cTn id="1" dur="indefinite" restart="never" nodeType="tmRoot"/>
      </p:par>
    </p:tnLst>
  </p:timing>
  <p:txStyles>
    <p:titleStyle>
      <a:lvl1pPr algn="l" rtl="0" eaLnBrk="0" fontAlgn="base" hangingPunct="0">
        <a:spcBef>
          <a:spcPct val="0"/>
        </a:spcBef>
        <a:spcAft>
          <a:spcPct val="0"/>
        </a:spcAft>
        <a:tabLst>
          <a:tab pos="762000" algn="l"/>
        </a:tabLst>
        <a:defRPr sz="1600">
          <a:solidFill>
            <a:schemeClr val="bg1"/>
          </a:solidFill>
          <a:latin typeface="+mj-lt"/>
          <a:ea typeface="+mj-ea"/>
          <a:cs typeface="+mj-cs"/>
        </a:defRPr>
      </a:lvl1pPr>
      <a:lvl2pPr algn="l" rtl="0" eaLnBrk="0" fontAlgn="base" hangingPunct="0">
        <a:spcBef>
          <a:spcPct val="0"/>
        </a:spcBef>
        <a:spcAft>
          <a:spcPct val="0"/>
        </a:spcAft>
        <a:tabLst>
          <a:tab pos="762000" algn="l"/>
        </a:tabLst>
        <a:defRPr sz="1600">
          <a:solidFill>
            <a:schemeClr val="bg1"/>
          </a:solidFill>
          <a:latin typeface="Arial" charset="0"/>
        </a:defRPr>
      </a:lvl2pPr>
      <a:lvl3pPr algn="l" rtl="0" eaLnBrk="0" fontAlgn="base" hangingPunct="0">
        <a:spcBef>
          <a:spcPct val="0"/>
        </a:spcBef>
        <a:spcAft>
          <a:spcPct val="0"/>
        </a:spcAft>
        <a:tabLst>
          <a:tab pos="762000" algn="l"/>
        </a:tabLst>
        <a:defRPr sz="1600">
          <a:solidFill>
            <a:schemeClr val="bg1"/>
          </a:solidFill>
          <a:latin typeface="Arial" charset="0"/>
        </a:defRPr>
      </a:lvl3pPr>
      <a:lvl4pPr algn="l" rtl="0" eaLnBrk="0" fontAlgn="base" hangingPunct="0">
        <a:spcBef>
          <a:spcPct val="0"/>
        </a:spcBef>
        <a:spcAft>
          <a:spcPct val="0"/>
        </a:spcAft>
        <a:tabLst>
          <a:tab pos="762000" algn="l"/>
        </a:tabLst>
        <a:defRPr sz="1600">
          <a:solidFill>
            <a:schemeClr val="bg1"/>
          </a:solidFill>
          <a:latin typeface="Arial" charset="0"/>
        </a:defRPr>
      </a:lvl4pPr>
      <a:lvl5pPr algn="l" rtl="0" eaLnBrk="0" fontAlgn="base" hangingPunct="0">
        <a:spcBef>
          <a:spcPct val="0"/>
        </a:spcBef>
        <a:spcAft>
          <a:spcPct val="0"/>
        </a:spcAft>
        <a:tabLst>
          <a:tab pos="762000" algn="l"/>
        </a:tabLst>
        <a:defRPr sz="1600">
          <a:solidFill>
            <a:schemeClr val="bg1"/>
          </a:solidFill>
          <a:latin typeface="Arial" charset="0"/>
        </a:defRPr>
      </a:lvl5pPr>
      <a:lvl6pPr marL="457200" algn="l" rtl="0" fontAlgn="base">
        <a:spcBef>
          <a:spcPct val="0"/>
        </a:spcBef>
        <a:spcAft>
          <a:spcPct val="0"/>
        </a:spcAft>
        <a:tabLst>
          <a:tab pos="762000" algn="l"/>
        </a:tabLst>
        <a:defRPr sz="1600">
          <a:solidFill>
            <a:schemeClr val="bg1"/>
          </a:solidFill>
          <a:latin typeface="Arial" charset="0"/>
        </a:defRPr>
      </a:lvl6pPr>
      <a:lvl7pPr marL="914400" algn="l" rtl="0" fontAlgn="base">
        <a:spcBef>
          <a:spcPct val="0"/>
        </a:spcBef>
        <a:spcAft>
          <a:spcPct val="0"/>
        </a:spcAft>
        <a:tabLst>
          <a:tab pos="762000" algn="l"/>
        </a:tabLst>
        <a:defRPr sz="1600">
          <a:solidFill>
            <a:schemeClr val="bg1"/>
          </a:solidFill>
          <a:latin typeface="Arial" charset="0"/>
        </a:defRPr>
      </a:lvl7pPr>
      <a:lvl8pPr marL="1371600" algn="l" rtl="0" fontAlgn="base">
        <a:spcBef>
          <a:spcPct val="0"/>
        </a:spcBef>
        <a:spcAft>
          <a:spcPct val="0"/>
        </a:spcAft>
        <a:tabLst>
          <a:tab pos="762000" algn="l"/>
        </a:tabLst>
        <a:defRPr sz="1600">
          <a:solidFill>
            <a:schemeClr val="bg1"/>
          </a:solidFill>
          <a:latin typeface="Arial" charset="0"/>
        </a:defRPr>
      </a:lvl8pPr>
      <a:lvl9pPr marL="1828800" algn="l" rtl="0" fontAlgn="base">
        <a:spcBef>
          <a:spcPct val="0"/>
        </a:spcBef>
        <a:spcAft>
          <a:spcPct val="0"/>
        </a:spcAft>
        <a:tabLst>
          <a:tab pos="762000" algn="l"/>
        </a:tabLst>
        <a:defRPr sz="1600">
          <a:solidFill>
            <a:schemeClr val="bg1"/>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descr="Uni-Ol-Folie"/>
          <p:cNvPicPr>
            <a:picLocks noChangeAspect="1" noChangeArrowheads="1"/>
          </p:cNvPicPr>
          <p:nvPr userDrawn="1"/>
        </p:nvPicPr>
        <p:blipFill>
          <a:blip r:embed="rId13" cstate="print"/>
          <a:srcRect/>
          <a:stretch>
            <a:fillRect/>
          </a:stretch>
        </p:blipFill>
        <p:spPr bwMode="auto">
          <a:xfrm>
            <a:off x="0" y="0"/>
            <a:ext cx="9144000" cy="7199313"/>
          </a:xfrm>
          <a:prstGeom prst="rect">
            <a:avLst/>
          </a:prstGeom>
          <a:noFill/>
          <a:ln w="9525">
            <a:noFill/>
            <a:miter lim="800000"/>
            <a:headEnd/>
            <a:tailEnd/>
          </a:ln>
        </p:spPr>
      </p:pic>
      <p:pic>
        <p:nvPicPr>
          <p:cNvPr id="2051" name="Picture 3"/>
          <p:cNvPicPr>
            <a:picLocks noChangeAspect="1" noChangeArrowheads="1"/>
          </p:cNvPicPr>
          <p:nvPr userDrawn="1"/>
        </p:nvPicPr>
        <p:blipFill>
          <a:blip r:embed="rId14" cstate="print">
            <a:clrChange>
              <a:clrFrom>
                <a:srgbClr val="FEFEFE"/>
              </a:clrFrom>
              <a:clrTo>
                <a:srgbClr val="FEFEFE">
                  <a:alpha val="0"/>
                </a:srgbClr>
              </a:clrTo>
            </a:clrChange>
          </a:blip>
          <a:srcRect/>
          <a:stretch>
            <a:fillRect/>
          </a:stretch>
        </p:blipFill>
        <p:spPr bwMode="auto">
          <a:xfrm>
            <a:off x="8172450" y="476250"/>
            <a:ext cx="827088" cy="827088"/>
          </a:xfrm>
          <a:prstGeom prst="rect">
            <a:avLst/>
          </a:prstGeom>
          <a:noFill/>
          <a:ln w="9525">
            <a:noFill/>
            <a:miter lim="800000"/>
            <a:headEnd/>
            <a:tailEnd/>
          </a:ln>
        </p:spPr>
      </p:pic>
      <p:sp>
        <p:nvSpPr>
          <p:cNvPr id="18436" name="Rectangle 4"/>
          <p:cNvSpPr>
            <a:spLocks noChangeArrowheads="1"/>
          </p:cNvSpPr>
          <p:nvPr userDrawn="1"/>
        </p:nvSpPr>
        <p:spPr bwMode="auto">
          <a:xfrm>
            <a:off x="5581650" y="-98425"/>
            <a:ext cx="4967288" cy="719138"/>
          </a:xfrm>
          <a:prstGeom prst="rect">
            <a:avLst/>
          </a:prstGeom>
          <a:noFill/>
          <a:ln w="9525">
            <a:noFill/>
            <a:miter lim="800000"/>
            <a:headEnd/>
            <a:tailEnd/>
          </a:ln>
          <a:effectLst/>
        </p:spPr>
        <p:txBody>
          <a:bodyPr anchor="ctr"/>
          <a:lstStyle/>
          <a:p>
            <a:pPr algn="l">
              <a:tabLst>
                <a:tab pos="762000" algn="l"/>
              </a:tabLst>
              <a:defRPr/>
            </a:pPr>
            <a:endParaRPr lang="de-DE" sz="1600">
              <a:solidFill>
                <a:schemeClr val="bg1"/>
              </a:solidFill>
            </a:endParaRPr>
          </a:p>
        </p:txBody>
      </p:sp>
      <p:sp>
        <p:nvSpPr>
          <p:cNvPr id="18437" name="Text Box 5"/>
          <p:cNvSpPr txBox="1">
            <a:spLocks noChangeArrowheads="1"/>
          </p:cNvSpPr>
          <p:nvPr userDrawn="1"/>
        </p:nvSpPr>
        <p:spPr bwMode="auto">
          <a:xfrm>
            <a:off x="5580063" y="88900"/>
            <a:ext cx="3394075" cy="336550"/>
          </a:xfrm>
          <a:prstGeom prst="rect">
            <a:avLst/>
          </a:prstGeom>
          <a:noFill/>
          <a:ln w="9525">
            <a:noFill/>
            <a:miter lim="800000"/>
            <a:headEnd/>
            <a:tailEnd/>
          </a:ln>
          <a:effectLst/>
        </p:spPr>
        <p:txBody>
          <a:bodyPr wrap="none">
            <a:spAutoFit/>
          </a:bodyPr>
          <a:lstStyle/>
          <a:p>
            <a:pPr algn="l">
              <a:defRPr/>
            </a:pPr>
            <a:r>
              <a:rPr lang="de-DE" sz="1600">
                <a:solidFill>
                  <a:schemeClr val="bg1"/>
                </a:solidFill>
              </a:rPr>
              <a:t>ICBM – T</a:t>
            </a:r>
            <a:r>
              <a:rPr lang="de-DE" sz="1200">
                <a:solidFill>
                  <a:schemeClr val="bg1"/>
                </a:solidFill>
              </a:rPr>
              <a:t>ERRAMARE</a:t>
            </a:r>
            <a:r>
              <a:rPr lang="de-DE" sz="1600">
                <a:solidFill>
                  <a:schemeClr val="bg1"/>
                </a:solidFill>
              </a:rPr>
              <a:t>, Wilhelmshaven</a:t>
            </a:r>
          </a:p>
        </p:txBody>
      </p:sp>
    </p:spTree>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Lst>
  <p:transition>
    <p:fade/>
  </p:transition>
  <p:timing>
    <p:tnLst>
      <p:par>
        <p:cTn id="1" dur="indefinite" restart="never" nodeType="tmRoot"/>
      </p:par>
    </p:tnLst>
  </p:timing>
  <p:txStyles>
    <p:titleStyle>
      <a:lvl1pPr algn="l" rtl="0" eaLnBrk="0" fontAlgn="base" hangingPunct="0">
        <a:spcBef>
          <a:spcPct val="0"/>
        </a:spcBef>
        <a:spcAft>
          <a:spcPct val="0"/>
        </a:spcAft>
        <a:tabLst>
          <a:tab pos="762000" algn="l"/>
        </a:tabLst>
        <a:defRPr sz="1600">
          <a:solidFill>
            <a:schemeClr val="bg1"/>
          </a:solidFill>
          <a:latin typeface="+mj-lt"/>
          <a:ea typeface="+mj-ea"/>
          <a:cs typeface="+mj-cs"/>
        </a:defRPr>
      </a:lvl1pPr>
      <a:lvl2pPr algn="l" rtl="0" eaLnBrk="0" fontAlgn="base" hangingPunct="0">
        <a:spcBef>
          <a:spcPct val="0"/>
        </a:spcBef>
        <a:spcAft>
          <a:spcPct val="0"/>
        </a:spcAft>
        <a:tabLst>
          <a:tab pos="762000" algn="l"/>
        </a:tabLst>
        <a:defRPr sz="1600">
          <a:solidFill>
            <a:schemeClr val="bg1"/>
          </a:solidFill>
          <a:latin typeface="Arial" charset="0"/>
        </a:defRPr>
      </a:lvl2pPr>
      <a:lvl3pPr algn="l" rtl="0" eaLnBrk="0" fontAlgn="base" hangingPunct="0">
        <a:spcBef>
          <a:spcPct val="0"/>
        </a:spcBef>
        <a:spcAft>
          <a:spcPct val="0"/>
        </a:spcAft>
        <a:tabLst>
          <a:tab pos="762000" algn="l"/>
        </a:tabLst>
        <a:defRPr sz="1600">
          <a:solidFill>
            <a:schemeClr val="bg1"/>
          </a:solidFill>
          <a:latin typeface="Arial" charset="0"/>
        </a:defRPr>
      </a:lvl3pPr>
      <a:lvl4pPr algn="l" rtl="0" eaLnBrk="0" fontAlgn="base" hangingPunct="0">
        <a:spcBef>
          <a:spcPct val="0"/>
        </a:spcBef>
        <a:spcAft>
          <a:spcPct val="0"/>
        </a:spcAft>
        <a:tabLst>
          <a:tab pos="762000" algn="l"/>
        </a:tabLst>
        <a:defRPr sz="1600">
          <a:solidFill>
            <a:schemeClr val="bg1"/>
          </a:solidFill>
          <a:latin typeface="Arial" charset="0"/>
        </a:defRPr>
      </a:lvl4pPr>
      <a:lvl5pPr algn="l" rtl="0" eaLnBrk="0" fontAlgn="base" hangingPunct="0">
        <a:spcBef>
          <a:spcPct val="0"/>
        </a:spcBef>
        <a:spcAft>
          <a:spcPct val="0"/>
        </a:spcAft>
        <a:tabLst>
          <a:tab pos="762000" algn="l"/>
        </a:tabLst>
        <a:defRPr sz="1600">
          <a:solidFill>
            <a:schemeClr val="bg1"/>
          </a:solidFill>
          <a:latin typeface="Arial" charset="0"/>
        </a:defRPr>
      </a:lvl5pPr>
      <a:lvl6pPr marL="457200" algn="l" rtl="0" fontAlgn="base">
        <a:spcBef>
          <a:spcPct val="0"/>
        </a:spcBef>
        <a:spcAft>
          <a:spcPct val="0"/>
        </a:spcAft>
        <a:tabLst>
          <a:tab pos="762000" algn="l"/>
        </a:tabLst>
        <a:defRPr sz="1600">
          <a:solidFill>
            <a:schemeClr val="bg1"/>
          </a:solidFill>
          <a:latin typeface="Arial" charset="0"/>
        </a:defRPr>
      </a:lvl6pPr>
      <a:lvl7pPr marL="914400" algn="l" rtl="0" fontAlgn="base">
        <a:spcBef>
          <a:spcPct val="0"/>
        </a:spcBef>
        <a:spcAft>
          <a:spcPct val="0"/>
        </a:spcAft>
        <a:tabLst>
          <a:tab pos="762000" algn="l"/>
        </a:tabLst>
        <a:defRPr sz="1600">
          <a:solidFill>
            <a:schemeClr val="bg1"/>
          </a:solidFill>
          <a:latin typeface="Arial" charset="0"/>
        </a:defRPr>
      </a:lvl7pPr>
      <a:lvl8pPr marL="1371600" algn="l" rtl="0" fontAlgn="base">
        <a:spcBef>
          <a:spcPct val="0"/>
        </a:spcBef>
        <a:spcAft>
          <a:spcPct val="0"/>
        </a:spcAft>
        <a:tabLst>
          <a:tab pos="762000" algn="l"/>
        </a:tabLst>
        <a:defRPr sz="1600">
          <a:solidFill>
            <a:schemeClr val="bg1"/>
          </a:solidFill>
          <a:latin typeface="Arial" charset="0"/>
        </a:defRPr>
      </a:lvl8pPr>
      <a:lvl9pPr marL="1828800" algn="l" rtl="0" fontAlgn="base">
        <a:spcBef>
          <a:spcPct val="0"/>
        </a:spcBef>
        <a:spcAft>
          <a:spcPct val="0"/>
        </a:spcAft>
        <a:tabLst>
          <a:tab pos="762000" algn="l"/>
        </a:tabLst>
        <a:defRPr sz="1600">
          <a:solidFill>
            <a:schemeClr val="bg1"/>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 descr="Uni-Ol-Folie"/>
          <p:cNvPicPr>
            <a:picLocks noChangeAspect="1" noChangeArrowheads="1"/>
          </p:cNvPicPr>
          <p:nvPr userDrawn="1"/>
        </p:nvPicPr>
        <p:blipFill>
          <a:blip r:embed="rId13" cstate="print"/>
          <a:srcRect/>
          <a:stretch>
            <a:fillRect/>
          </a:stretch>
        </p:blipFill>
        <p:spPr bwMode="auto">
          <a:xfrm>
            <a:off x="0" y="0"/>
            <a:ext cx="9144000" cy="7199313"/>
          </a:xfrm>
          <a:prstGeom prst="rect">
            <a:avLst/>
          </a:prstGeom>
          <a:noFill/>
          <a:ln w="9525">
            <a:noFill/>
            <a:miter lim="800000"/>
            <a:headEnd/>
            <a:tailEnd/>
          </a:ln>
        </p:spPr>
      </p:pic>
      <p:pic>
        <p:nvPicPr>
          <p:cNvPr id="3075" name="Picture 3"/>
          <p:cNvPicPr>
            <a:picLocks noChangeAspect="1" noChangeArrowheads="1"/>
          </p:cNvPicPr>
          <p:nvPr userDrawn="1"/>
        </p:nvPicPr>
        <p:blipFill>
          <a:blip r:embed="rId14" cstate="print">
            <a:clrChange>
              <a:clrFrom>
                <a:srgbClr val="FEFEFE"/>
              </a:clrFrom>
              <a:clrTo>
                <a:srgbClr val="FEFEFE">
                  <a:alpha val="0"/>
                </a:srgbClr>
              </a:clrTo>
            </a:clrChange>
          </a:blip>
          <a:srcRect/>
          <a:stretch>
            <a:fillRect/>
          </a:stretch>
        </p:blipFill>
        <p:spPr bwMode="auto">
          <a:xfrm>
            <a:off x="8172450" y="476250"/>
            <a:ext cx="827088" cy="827088"/>
          </a:xfrm>
          <a:prstGeom prst="rect">
            <a:avLst/>
          </a:prstGeom>
          <a:noFill/>
          <a:ln w="9525">
            <a:noFill/>
            <a:miter lim="800000"/>
            <a:headEnd/>
            <a:tailEnd/>
          </a:ln>
        </p:spPr>
      </p:pic>
      <p:sp>
        <p:nvSpPr>
          <p:cNvPr id="19460" name="Rectangle 4"/>
          <p:cNvSpPr>
            <a:spLocks noChangeArrowheads="1"/>
          </p:cNvSpPr>
          <p:nvPr userDrawn="1"/>
        </p:nvSpPr>
        <p:spPr bwMode="auto">
          <a:xfrm>
            <a:off x="5581650" y="-98425"/>
            <a:ext cx="4967288" cy="719138"/>
          </a:xfrm>
          <a:prstGeom prst="rect">
            <a:avLst/>
          </a:prstGeom>
          <a:noFill/>
          <a:ln w="9525">
            <a:noFill/>
            <a:miter lim="800000"/>
            <a:headEnd/>
            <a:tailEnd/>
          </a:ln>
          <a:effectLst/>
        </p:spPr>
        <p:txBody>
          <a:bodyPr anchor="ctr"/>
          <a:lstStyle/>
          <a:p>
            <a:pPr algn="l">
              <a:tabLst>
                <a:tab pos="762000" algn="l"/>
              </a:tabLst>
              <a:defRPr/>
            </a:pPr>
            <a:endParaRPr lang="de-DE" sz="1600">
              <a:solidFill>
                <a:schemeClr val="bg1"/>
              </a:solidFill>
            </a:endParaRPr>
          </a:p>
        </p:txBody>
      </p:sp>
      <p:sp>
        <p:nvSpPr>
          <p:cNvPr id="19461" name="Text Box 5"/>
          <p:cNvSpPr txBox="1">
            <a:spLocks noChangeArrowheads="1"/>
          </p:cNvSpPr>
          <p:nvPr userDrawn="1"/>
        </p:nvSpPr>
        <p:spPr bwMode="auto">
          <a:xfrm>
            <a:off x="5580063" y="88900"/>
            <a:ext cx="3394075" cy="336550"/>
          </a:xfrm>
          <a:prstGeom prst="rect">
            <a:avLst/>
          </a:prstGeom>
          <a:noFill/>
          <a:ln w="9525">
            <a:noFill/>
            <a:miter lim="800000"/>
            <a:headEnd/>
            <a:tailEnd/>
          </a:ln>
          <a:effectLst/>
        </p:spPr>
        <p:txBody>
          <a:bodyPr wrap="none">
            <a:spAutoFit/>
          </a:bodyPr>
          <a:lstStyle/>
          <a:p>
            <a:pPr algn="l">
              <a:defRPr/>
            </a:pPr>
            <a:r>
              <a:rPr lang="de-DE" sz="1600">
                <a:solidFill>
                  <a:schemeClr val="bg1"/>
                </a:solidFill>
              </a:rPr>
              <a:t>ICBM – T</a:t>
            </a:r>
            <a:r>
              <a:rPr lang="de-DE" sz="1200">
                <a:solidFill>
                  <a:schemeClr val="bg1"/>
                </a:solidFill>
              </a:rPr>
              <a:t>ERRAMARE</a:t>
            </a:r>
            <a:r>
              <a:rPr lang="de-DE" sz="1600">
                <a:solidFill>
                  <a:schemeClr val="bg1"/>
                </a:solidFill>
              </a:rPr>
              <a:t>, Wilhelmshaven</a:t>
            </a:r>
          </a:p>
        </p:txBody>
      </p:sp>
    </p:spTree>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p:transition>
    <p:fade/>
  </p:transition>
  <p:timing>
    <p:tnLst>
      <p:par>
        <p:cTn id="1" dur="indefinite" restart="never" nodeType="tmRoot"/>
      </p:par>
    </p:tnLst>
  </p:timing>
  <p:txStyles>
    <p:titleStyle>
      <a:lvl1pPr algn="l" rtl="0" eaLnBrk="0" fontAlgn="base" hangingPunct="0">
        <a:spcBef>
          <a:spcPct val="0"/>
        </a:spcBef>
        <a:spcAft>
          <a:spcPct val="0"/>
        </a:spcAft>
        <a:tabLst>
          <a:tab pos="762000" algn="l"/>
        </a:tabLst>
        <a:defRPr sz="1600">
          <a:solidFill>
            <a:schemeClr val="bg1"/>
          </a:solidFill>
          <a:latin typeface="+mj-lt"/>
          <a:ea typeface="+mj-ea"/>
          <a:cs typeface="+mj-cs"/>
        </a:defRPr>
      </a:lvl1pPr>
      <a:lvl2pPr algn="l" rtl="0" eaLnBrk="0" fontAlgn="base" hangingPunct="0">
        <a:spcBef>
          <a:spcPct val="0"/>
        </a:spcBef>
        <a:spcAft>
          <a:spcPct val="0"/>
        </a:spcAft>
        <a:tabLst>
          <a:tab pos="762000" algn="l"/>
        </a:tabLst>
        <a:defRPr sz="1600">
          <a:solidFill>
            <a:schemeClr val="bg1"/>
          </a:solidFill>
          <a:latin typeface="Arial" charset="0"/>
        </a:defRPr>
      </a:lvl2pPr>
      <a:lvl3pPr algn="l" rtl="0" eaLnBrk="0" fontAlgn="base" hangingPunct="0">
        <a:spcBef>
          <a:spcPct val="0"/>
        </a:spcBef>
        <a:spcAft>
          <a:spcPct val="0"/>
        </a:spcAft>
        <a:tabLst>
          <a:tab pos="762000" algn="l"/>
        </a:tabLst>
        <a:defRPr sz="1600">
          <a:solidFill>
            <a:schemeClr val="bg1"/>
          </a:solidFill>
          <a:latin typeface="Arial" charset="0"/>
        </a:defRPr>
      </a:lvl3pPr>
      <a:lvl4pPr algn="l" rtl="0" eaLnBrk="0" fontAlgn="base" hangingPunct="0">
        <a:spcBef>
          <a:spcPct val="0"/>
        </a:spcBef>
        <a:spcAft>
          <a:spcPct val="0"/>
        </a:spcAft>
        <a:tabLst>
          <a:tab pos="762000" algn="l"/>
        </a:tabLst>
        <a:defRPr sz="1600">
          <a:solidFill>
            <a:schemeClr val="bg1"/>
          </a:solidFill>
          <a:latin typeface="Arial" charset="0"/>
        </a:defRPr>
      </a:lvl4pPr>
      <a:lvl5pPr algn="l" rtl="0" eaLnBrk="0" fontAlgn="base" hangingPunct="0">
        <a:spcBef>
          <a:spcPct val="0"/>
        </a:spcBef>
        <a:spcAft>
          <a:spcPct val="0"/>
        </a:spcAft>
        <a:tabLst>
          <a:tab pos="762000" algn="l"/>
        </a:tabLst>
        <a:defRPr sz="1600">
          <a:solidFill>
            <a:schemeClr val="bg1"/>
          </a:solidFill>
          <a:latin typeface="Arial" charset="0"/>
        </a:defRPr>
      </a:lvl5pPr>
      <a:lvl6pPr marL="457200" algn="l" rtl="0" fontAlgn="base">
        <a:spcBef>
          <a:spcPct val="0"/>
        </a:spcBef>
        <a:spcAft>
          <a:spcPct val="0"/>
        </a:spcAft>
        <a:tabLst>
          <a:tab pos="762000" algn="l"/>
        </a:tabLst>
        <a:defRPr sz="1600">
          <a:solidFill>
            <a:schemeClr val="bg1"/>
          </a:solidFill>
          <a:latin typeface="Arial" charset="0"/>
        </a:defRPr>
      </a:lvl6pPr>
      <a:lvl7pPr marL="914400" algn="l" rtl="0" fontAlgn="base">
        <a:spcBef>
          <a:spcPct val="0"/>
        </a:spcBef>
        <a:spcAft>
          <a:spcPct val="0"/>
        </a:spcAft>
        <a:tabLst>
          <a:tab pos="762000" algn="l"/>
        </a:tabLst>
        <a:defRPr sz="1600">
          <a:solidFill>
            <a:schemeClr val="bg1"/>
          </a:solidFill>
          <a:latin typeface="Arial" charset="0"/>
        </a:defRPr>
      </a:lvl7pPr>
      <a:lvl8pPr marL="1371600" algn="l" rtl="0" fontAlgn="base">
        <a:spcBef>
          <a:spcPct val="0"/>
        </a:spcBef>
        <a:spcAft>
          <a:spcPct val="0"/>
        </a:spcAft>
        <a:tabLst>
          <a:tab pos="762000" algn="l"/>
        </a:tabLst>
        <a:defRPr sz="1600">
          <a:solidFill>
            <a:schemeClr val="bg1"/>
          </a:solidFill>
          <a:latin typeface="Arial" charset="0"/>
        </a:defRPr>
      </a:lvl8pPr>
      <a:lvl9pPr marL="1828800" algn="l" rtl="0" fontAlgn="base">
        <a:spcBef>
          <a:spcPct val="0"/>
        </a:spcBef>
        <a:spcAft>
          <a:spcPct val="0"/>
        </a:spcAft>
        <a:tabLst>
          <a:tab pos="762000" algn="l"/>
        </a:tabLst>
        <a:defRPr sz="1600">
          <a:solidFill>
            <a:schemeClr val="bg1"/>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2" descr="Uni-Ol-Folie"/>
          <p:cNvPicPr>
            <a:picLocks noChangeAspect="1" noChangeArrowheads="1"/>
          </p:cNvPicPr>
          <p:nvPr userDrawn="1"/>
        </p:nvPicPr>
        <p:blipFill>
          <a:blip r:embed="rId13" cstate="print"/>
          <a:srcRect/>
          <a:stretch>
            <a:fillRect/>
          </a:stretch>
        </p:blipFill>
        <p:spPr bwMode="auto">
          <a:xfrm>
            <a:off x="0" y="0"/>
            <a:ext cx="9144000" cy="7199313"/>
          </a:xfrm>
          <a:prstGeom prst="rect">
            <a:avLst/>
          </a:prstGeom>
          <a:noFill/>
          <a:ln w="9525">
            <a:noFill/>
            <a:miter lim="800000"/>
            <a:headEnd/>
            <a:tailEnd/>
          </a:ln>
        </p:spPr>
      </p:pic>
      <p:pic>
        <p:nvPicPr>
          <p:cNvPr id="4099" name="Picture 3"/>
          <p:cNvPicPr>
            <a:picLocks noChangeAspect="1" noChangeArrowheads="1"/>
          </p:cNvPicPr>
          <p:nvPr userDrawn="1"/>
        </p:nvPicPr>
        <p:blipFill>
          <a:blip r:embed="rId14" cstate="print">
            <a:clrChange>
              <a:clrFrom>
                <a:srgbClr val="FEFEFE"/>
              </a:clrFrom>
              <a:clrTo>
                <a:srgbClr val="FEFEFE">
                  <a:alpha val="0"/>
                </a:srgbClr>
              </a:clrTo>
            </a:clrChange>
          </a:blip>
          <a:srcRect/>
          <a:stretch>
            <a:fillRect/>
          </a:stretch>
        </p:blipFill>
        <p:spPr bwMode="auto">
          <a:xfrm>
            <a:off x="8172450" y="476250"/>
            <a:ext cx="827088" cy="827088"/>
          </a:xfrm>
          <a:prstGeom prst="rect">
            <a:avLst/>
          </a:prstGeom>
          <a:noFill/>
          <a:ln w="9525">
            <a:noFill/>
            <a:miter lim="800000"/>
            <a:headEnd/>
            <a:tailEnd/>
          </a:ln>
        </p:spPr>
      </p:pic>
      <p:sp>
        <p:nvSpPr>
          <p:cNvPr id="20484" name="Rectangle 4"/>
          <p:cNvSpPr>
            <a:spLocks noChangeArrowheads="1"/>
          </p:cNvSpPr>
          <p:nvPr userDrawn="1"/>
        </p:nvSpPr>
        <p:spPr bwMode="auto">
          <a:xfrm>
            <a:off x="5581650" y="-98425"/>
            <a:ext cx="4967288" cy="719138"/>
          </a:xfrm>
          <a:prstGeom prst="rect">
            <a:avLst/>
          </a:prstGeom>
          <a:noFill/>
          <a:ln w="9525">
            <a:noFill/>
            <a:miter lim="800000"/>
            <a:headEnd/>
            <a:tailEnd/>
          </a:ln>
          <a:effectLst/>
        </p:spPr>
        <p:txBody>
          <a:bodyPr anchor="ctr"/>
          <a:lstStyle/>
          <a:p>
            <a:pPr algn="l">
              <a:tabLst>
                <a:tab pos="762000" algn="l"/>
              </a:tabLst>
              <a:defRPr/>
            </a:pPr>
            <a:endParaRPr lang="de-DE" sz="1600">
              <a:solidFill>
                <a:schemeClr val="bg1"/>
              </a:solidFill>
            </a:endParaRPr>
          </a:p>
        </p:txBody>
      </p:sp>
      <p:sp>
        <p:nvSpPr>
          <p:cNvPr id="20485" name="Text Box 5"/>
          <p:cNvSpPr txBox="1">
            <a:spLocks noChangeArrowheads="1"/>
          </p:cNvSpPr>
          <p:nvPr userDrawn="1"/>
        </p:nvSpPr>
        <p:spPr bwMode="auto">
          <a:xfrm>
            <a:off x="5580063" y="88900"/>
            <a:ext cx="3394075" cy="336550"/>
          </a:xfrm>
          <a:prstGeom prst="rect">
            <a:avLst/>
          </a:prstGeom>
          <a:noFill/>
          <a:ln w="9525">
            <a:noFill/>
            <a:miter lim="800000"/>
            <a:headEnd/>
            <a:tailEnd/>
          </a:ln>
          <a:effectLst/>
        </p:spPr>
        <p:txBody>
          <a:bodyPr wrap="none">
            <a:spAutoFit/>
          </a:bodyPr>
          <a:lstStyle/>
          <a:p>
            <a:pPr algn="l">
              <a:defRPr/>
            </a:pPr>
            <a:r>
              <a:rPr lang="de-DE" sz="1600">
                <a:solidFill>
                  <a:schemeClr val="bg1"/>
                </a:solidFill>
              </a:rPr>
              <a:t>ICBM – T</a:t>
            </a:r>
            <a:r>
              <a:rPr lang="de-DE" sz="1200">
                <a:solidFill>
                  <a:schemeClr val="bg1"/>
                </a:solidFill>
              </a:rPr>
              <a:t>ERRAMARE</a:t>
            </a:r>
            <a:r>
              <a:rPr lang="de-DE" sz="1600">
                <a:solidFill>
                  <a:schemeClr val="bg1"/>
                </a:solidFill>
              </a:rPr>
              <a:t>, Wilhelmshaven</a:t>
            </a:r>
          </a:p>
        </p:txBody>
      </p:sp>
    </p:spTree>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Lst>
  <p:transition>
    <p:fade/>
  </p:transition>
  <p:timing>
    <p:tnLst>
      <p:par>
        <p:cTn id="1" dur="indefinite" restart="never" nodeType="tmRoot"/>
      </p:par>
    </p:tnLst>
  </p:timing>
  <p:txStyles>
    <p:titleStyle>
      <a:lvl1pPr algn="l" rtl="0" eaLnBrk="0" fontAlgn="base" hangingPunct="0">
        <a:spcBef>
          <a:spcPct val="0"/>
        </a:spcBef>
        <a:spcAft>
          <a:spcPct val="0"/>
        </a:spcAft>
        <a:tabLst>
          <a:tab pos="762000" algn="l"/>
        </a:tabLst>
        <a:defRPr sz="1600">
          <a:solidFill>
            <a:schemeClr val="bg1"/>
          </a:solidFill>
          <a:latin typeface="+mj-lt"/>
          <a:ea typeface="+mj-ea"/>
          <a:cs typeface="+mj-cs"/>
        </a:defRPr>
      </a:lvl1pPr>
      <a:lvl2pPr algn="l" rtl="0" eaLnBrk="0" fontAlgn="base" hangingPunct="0">
        <a:spcBef>
          <a:spcPct val="0"/>
        </a:spcBef>
        <a:spcAft>
          <a:spcPct val="0"/>
        </a:spcAft>
        <a:tabLst>
          <a:tab pos="762000" algn="l"/>
        </a:tabLst>
        <a:defRPr sz="1600">
          <a:solidFill>
            <a:schemeClr val="bg1"/>
          </a:solidFill>
          <a:latin typeface="Arial" charset="0"/>
        </a:defRPr>
      </a:lvl2pPr>
      <a:lvl3pPr algn="l" rtl="0" eaLnBrk="0" fontAlgn="base" hangingPunct="0">
        <a:spcBef>
          <a:spcPct val="0"/>
        </a:spcBef>
        <a:spcAft>
          <a:spcPct val="0"/>
        </a:spcAft>
        <a:tabLst>
          <a:tab pos="762000" algn="l"/>
        </a:tabLst>
        <a:defRPr sz="1600">
          <a:solidFill>
            <a:schemeClr val="bg1"/>
          </a:solidFill>
          <a:latin typeface="Arial" charset="0"/>
        </a:defRPr>
      </a:lvl3pPr>
      <a:lvl4pPr algn="l" rtl="0" eaLnBrk="0" fontAlgn="base" hangingPunct="0">
        <a:spcBef>
          <a:spcPct val="0"/>
        </a:spcBef>
        <a:spcAft>
          <a:spcPct val="0"/>
        </a:spcAft>
        <a:tabLst>
          <a:tab pos="762000" algn="l"/>
        </a:tabLst>
        <a:defRPr sz="1600">
          <a:solidFill>
            <a:schemeClr val="bg1"/>
          </a:solidFill>
          <a:latin typeface="Arial" charset="0"/>
        </a:defRPr>
      </a:lvl4pPr>
      <a:lvl5pPr algn="l" rtl="0" eaLnBrk="0" fontAlgn="base" hangingPunct="0">
        <a:spcBef>
          <a:spcPct val="0"/>
        </a:spcBef>
        <a:spcAft>
          <a:spcPct val="0"/>
        </a:spcAft>
        <a:tabLst>
          <a:tab pos="762000" algn="l"/>
        </a:tabLst>
        <a:defRPr sz="1600">
          <a:solidFill>
            <a:schemeClr val="bg1"/>
          </a:solidFill>
          <a:latin typeface="Arial" charset="0"/>
        </a:defRPr>
      </a:lvl5pPr>
      <a:lvl6pPr marL="457200" algn="l" rtl="0" fontAlgn="base">
        <a:spcBef>
          <a:spcPct val="0"/>
        </a:spcBef>
        <a:spcAft>
          <a:spcPct val="0"/>
        </a:spcAft>
        <a:tabLst>
          <a:tab pos="762000" algn="l"/>
        </a:tabLst>
        <a:defRPr sz="1600">
          <a:solidFill>
            <a:schemeClr val="bg1"/>
          </a:solidFill>
          <a:latin typeface="Arial" charset="0"/>
        </a:defRPr>
      </a:lvl6pPr>
      <a:lvl7pPr marL="914400" algn="l" rtl="0" fontAlgn="base">
        <a:spcBef>
          <a:spcPct val="0"/>
        </a:spcBef>
        <a:spcAft>
          <a:spcPct val="0"/>
        </a:spcAft>
        <a:tabLst>
          <a:tab pos="762000" algn="l"/>
        </a:tabLst>
        <a:defRPr sz="1600">
          <a:solidFill>
            <a:schemeClr val="bg1"/>
          </a:solidFill>
          <a:latin typeface="Arial" charset="0"/>
        </a:defRPr>
      </a:lvl7pPr>
      <a:lvl8pPr marL="1371600" algn="l" rtl="0" fontAlgn="base">
        <a:spcBef>
          <a:spcPct val="0"/>
        </a:spcBef>
        <a:spcAft>
          <a:spcPct val="0"/>
        </a:spcAft>
        <a:tabLst>
          <a:tab pos="762000" algn="l"/>
        </a:tabLst>
        <a:defRPr sz="1600">
          <a:solidFill>
            <a:schemeClr val="bg1"/>
          </a:solidFill>
          <a:latin typeface="Arial" charset="0"/>
        </a:defRPr>
      </a:lvl8pPr>
      <a:lvl9pPr marL="1828800" algn="l" rtl="0" fontAlgn="base">
        <a:spcBef>
          <a:spcPct val="0"/>
        </a:spcBef>
        <a:spcAft>
          <a:spcPct val="0"/>
        </a:spcAft>
        <a:tabLst>
          <a:tab pos="762000" algn="l"/>
        </a:tabLst>
        <a:defRPr sz="1600">
          <a:solidFill>
            <a:schemeClr val="bg1"/>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2" descr="Uni-Ol-Folie"/>
          <p:cNvPicPr>
            <a:picLocks noChangeAspect="1" noChangeArrowheads="1"/>
          </p:cNvPicPr>
          <p:nvPr userDrawn="1"/>
        </p:nvPicPr>
        <p:blipFill>
          <a:blip r:embed="rId13" cstate="print"/>
          <a:srcRect/>
          <a:stretch>
            <a:fillRect/>
          </a:stretch>
        </p:blipFill>
        <p:spPr bwMode="auto">
          <a:xfrm>
            <a:off x="0" y="0"/>
            <a:ext cx="9144000" cy="7199313"/>
          </a:xfrm>
          <a:prstGeom prst="rect">
            <a:avLst/>
          </a:prstGeom>
          <a:noFill/>
          <a:ln w="9525">
            <a:noFill/>
            <a:miter lim="800000"/>
            <a:headEnd/>
            <a:tailEnd/>
          </a:ln>
        </p:spPr>
      </p:pic>
      <p:pic>
        <p:nvPicPr>
          <p:cNvPr id="5123" name="Picture 3"/>
          <p:cNvPicPr>
            <a:picLocks noChangeAspect="1" noChangeArrowheads="1"/>
          </p:cNvPicPr>
          <p:nvPr userDrawn="1"/>
        </p:nvPicPr>
        <p:blipFill>
          <a:blip r:embed="rId14" cstate="print">
            <a:clrChange>
              <a:clrFrom>
                <a:srgbClr val="FEFEFE"/>
              </a:clrFrom>
              <a:clrTo>
                <a:srgbClr val="FEFEFE">
                  <a:alpha val="0"/>
                </a:srgbClr>
              </a:clrTo>
            </a:clrChange>
          </a:blip>
          <a:srcRect/>
          <a:stretch>
            <a:fillRect/>
          </a:stretch>
        </p:blipFill>
        <p:spPr bwMode="auto">
          <a:xfrm>
            <a:off x="8172450" y="476250"/>
            <a:ext cx="827088" cy="827088"/>
          </a:xfrm>
          <a:prstGeom prst="rect">
            <a:avLst/>
          </a:prstGeom>
          <a:noFill/>
          <a:ln w="9525">
            <a:noFill/>
            <a:miter lim="800000"/>
            <a:headEnd/>
            <a:tailEnd/>
          </a:ln>
        </p:spPr>
      </p:pic>
      <p:sp>
        <p:nvSpPr>
          <p:cNvPr id="21508" name="Rectangle 4"/>
          <p:cNvSpPr>
            <a:spLocks noChangeArrowheads="1"/>
          </p:cNvSpPr>
          <p:nvPr userDrawn="1"/>
        </p:nvSpPr>
        <p:spPr bwMode="auto">
          <a:xfrm>
            <a:off x="5581650" y="-98425"/>
            <a:ext cx="4967288" cy="719138"/>
          </a:xfrm>
          <a:prstGeom prst="rect">
            <a:avLst/>
          </a:prstGeom>
          <a:noFill/>
          <a:ln w="9525">
            <a:noFill/>
            <a:miter lim="800000"/>
            <a:headEnd/>
            <a:tailEnd/>
          </a:ln>
          <a:effectLst/>
        </p:spPr>
        <p:txBody>
          <a:bodyPr anchor="ctr"/>
          <a:lstStyle/>
          <a:p>
            <a:pPr algn="l">
              <a:tabLst>
                <a:tab pos="762000" algn="l"/>
              </a:tabLst>
              <a:defRPr/>
            </a:pPr>
            <a:endParaRPr lang="de-DE" sz="1600">
              <a:solidFill>
                <a:schemeClr val="bg1"/>
              </a:solidFill>
            </a:endParaRPr>
          </a:p>
        </p:txBody>
      </p:sp>
      <p:sp>
        <p:nvSpPr>
          <p:cNvPr id="21509" name="Text Box 5"/>
          <p:cNvSpPr txBox="1">
            <a:spLocks noChangeArrowheads="1"/>
          </p:cNvSpPr>
          <p:nvPr userDrawn="1"/>
        </p:nvSpPr>
        <p:spPr bwMode="auto">
          <a:xfrm>
            <a:off x="5580063" y="88900"/>
            <a:ext cx="3394075" cy="336550"/>
          </a:xfrm>
          <a:prstGeom prst="rect">
            <a:avLst/>
          </a:prstGeom>
          <a:noFill/>
          <a:ln w="9525">
            <a:noFill/>
            <a:miter lim="800000"/>
            <a:headEnd/>
            <a:tailEnd/>
          </a:ln>
          <a:effectLst/>
        </p:spPr>
        <p:txBody>
          <a:bodyPr wrap="none">
            <a:spAutoFit/>
          </a:bodyPr>
          <a:lstStyle/>
          <a:p>
            <a:pPr algn="l">
              <a:defRPr/>
            </a:pPr>
            <a:r>
              <a:rPr lang="de-DE" sz="1600">
                <a:solidFill>
                  <a:schemeClr val="bg1"/>
                </a:solidFill>
              </a:rPr>
              <a:t>ICBM – T</a:t>
            </a:r>
            <a:r>
              <a:rPr lang="de-DE" sz="1200">
                <a:solidFill>
                  <a:schemeClr val="bg1"/>
                </a:solidFill>
              </a:rPr>
              <a:t>ERRAMARE</a:t>
            </a:r>
            <a:r>
              <a:rPr lang="de-DE" sz="1600">
                <a:solidFill>
                  <a:schemeClr val="bg1"/>
                </a:solidFill>
              </a:rPr>
              <a:t>, Wilhelmshaven</a:t>
            </a:r>
          </a:p>
        </p:txBody>
      </p:sp>
    </p:spTree>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Lst>
  <p:transition>
    <p:fade/>
  </p:transition>
  <p:timing>
    <p:tnLst>
      <p:par>
        <p:cTn id="1" dur="indefinite" restart="never" nodeType="tmRoot"/>
      </p:par>
    </p:tnLst>
  </p:timing>
  <p:txStyles>
    <p:titleStyle>
      <a:lvl1pPr algn="l" rtl="0" eaLnBrk="0" fontAlgn="base" hangingPunct="0">
        <a:spcBef>
          <a:spcPct val="0"/>
        </a:spcBef>
        <a:spcAft>
          <a:spcPct val="0"/>
        </a:spcAft>
        <a:tabLst>
          <a:tab pos="762000" algn="l"/>
        </a:tabLst>
        <a:defRPr sz="1600">
          <a:solidFill>
            <a:schemeClr val="bg1"/>
          </a:solidFill>
          <a:latin typeface="+mj-lt"/>
          <a:ea typeface="+mj-ea"/>
          <a:cs typeface="+mj-cs"/>
        </a:defRPr>
      </a:lvl1pPr>
      <a:lvl2pPr algn="l" rtl="0" eaLnBrk="0" fontAlgn="base" hangingPunct="0">
        <a:spcBef>
          <a:spcPct val="0"/>
        </a:spcBef>
        <a:spcAft>
          <a:spcPct val="0"/>
        </a:spcAft>
        <a:tabLst>
          <a:tab pos="762000" algn="l"/>
        </a:tabLst>
        <a:defRPr sz="1600">
          <a:solidFill>
            <a:schemeClr val="bg1"/>
          </a:solidFill>
          <a:latin typeface="Arial" charset="0"/>
        </a:defRPr>
      </a:lvl2pPr>
      <a:lvl3pPr algn="l" rtl="0" eaLnBrk="0" fontAlgn="base" hangingPunct="0">
        <a:spcBef>
          <a:spcPct val="0"/>
        </a:spcBef>
        <a:spcAft>
          <a:spcPct val="0"/>
        </a:spcAft>
        <a:tabLst>
          <a:tab pos="762000" algn="l"/>
        </a:tabLst>
        <a:defRPr sz="1600">
          <a:solidFill>
            <a:schemeClr val="bg1"/>
          </a:solidFill>
          <a:latin typeface="Arial" charset="0"/>
        </a:defRPr>
      </a:lvl3pPr>
      <a:lvl4pPr algn="l" rtl="0" eaLnBrk="0" fontAlgn="base" hangingPunct="0">
        <a:spcBef>
          <a:spcPct val="0"/>
        </a:spcBef>
        <a:spcAft>
          <a:spcPct val="0"/>
        </a:spcAft>
        <a:tabLst>
          <a:tab pos="762000" algn="l"/>
        </a:tabLst>
        <a:defRPr sz="1600">
          <a:solidFill>
            <a:schemeClr val="bg1"/>
          </a:solidFill>
          <a:latin typeface="Arial" charset="0"/>
        </a:defRPr>
      </a:lvl4pPr>
      <a:lvl5pPr algn="l" rtl="0" eaLnBrk="0" fontAlgn="base" hangingPunct="0">
        <a:spcBef>
          <a:spcPct val="0"/>
        </a:spcBef>
        <a:spcAft>
          <a:spcPct val="0"/>
        </a:spcAft>
        <a:tabLst>
          <a:tab pos="762000" algn="l"/>
        </a:tabLst>
        <a:defRPr sz="1600">
          <a:solidFill>
            <a:schemeClr val="bg1"/>
          </a:solidFill>
          <a:latin typeface="Arial" charset="0"/>
        </a:defRPr>
      </a:lvl5pPr>
      <a:lvl6pPr marL="457200" algn="l" rtl="0" fontAlgn="base">
        <a:spcBef>
          <a:spcPct val="0"/>
        </a:spcBef>
        <a:spcAft>
          <a:spcPct val="0"/>
        </a:spcAft>
        <a:tabLst>
          <a:tab pos="762000" algn="l"/>
        </a:tabLst>
        <a:defRPr sz="1600">
          <a:solidFill>
            <a:schemeClr val="bg1"/>
          </a:solidFill>
          <a:latin typeface="Arial" charset="0"/>
        </a:defRPr>
      </a:lvl6pPr>
      <a:lvl7pPr marL="914400" algn="l" rtl="0" fontAlgn="base">
        <a:spcBef>
          <a:spcPct val="0"/>
        </a:spcBef>
        <a:spcAft>
          <a:spcPct val="0"/>
        </a:spcAft>
        <a:tabLst>
          <a:tab pos="762000" algn="l"/>
        </a:tabLst>
        <a:defRPr sz="1600">
          <a:solidFill>
            <a:schemeClr val="bg1"/>
          </a:solidFill>
          <a:latin typeface="Arial" charset="0"/>
        </a:defRPr>
      </a:lvl7pPr>
      <a:lvl8pPr marL="1371600" algn="l" rtl="0" fontAlgn="base">
        <a:spcBef>
          <a:spcPct val="0"/>
        </a:spcBef>
        <a:spcAft>
          <a:spcPct val="0"/>
        </a:spcAft>
        <a:tabLst>
          <a:tab pos="762000" algn="l"/>
        </a:tabLst>
        <a:defRPr sz="1600">
          <a:solidFill>
            <a:schemeClr val="bg1"/>
          </a:solidFill>
          <a:latin typeface="Arial" charset="0"/>
        </a:defRPr>
      </a:lvl8pPr>
      <a:lvl9pPr marL="1828800" algn="l" rtl="0" fontAlgn="base">
        <a:spcBef>
          <a:spcPct val="0"/>
        </a:spcBef>
        <a:spcAft>
          <a:spcPct val="0"/>
        </a:spcAft>
        <a:tabLst>
          <a:tab pos="762000" algn="l"/>
        </a:tabLst>
        <a:defRPr sz="1600">
          <a:solidFill>
            <a:schemeClr val="bg1"/>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Picture 2" descr="Uni-Ol-Folie"/>
          <p:cNvPicPr>
            <a:picLocks noChangeAspect="1" noChangeArrowheads="1"/>
          </p:cNvPicPr>
          <p:nvPr userDrawn="1"/>
        </p:nvPicPr>
        <p:blipFill>
          <a:blip r:embed="rId13" cstate="print"/>
          <a:srcRect/>
          <a:stretch>
            <a:fillRect/>
          </a:stretch>
        </p:blipFill>
        <p:spPr bwMode="auto">
          <a:xfrm>
            <a:off x="0" y="0"/>
            <a:ext cx="9144000" cy="7199313"/>
          </a:xfrm>
          <a:prstGeom prst="rect">
            <a:avLst/>
          </a:prstGeom>
          <a:noFill/>
          <a:ln w="9525">
            <a:noFill/>
            <a:miter lim="800000"/>
            <a:headEnd/>
            <a:tailEnd/>
          </a:ln>
        </p:spPr>
      </p:pic>
      <p:pic>
        <p:nvPicPr>
          <p:cNvPr id="6147" name="Picture 3"/>
          <p:cNvPicPr>
            <a:picLocks noChangeAspect="1" noChangeArrowheads="1"/>
          </p:cNvPicPr>
          <p:nvPr userDrawn="1"/>
        </p:nvPicPr>
        <p:blipFill>
          <a:blip r:embed="rId14" cstate="print">
            <a:clrChange>
              <a:clrFrom>
                <a:srgbClr val="FEFEFE"/>
              </a:clrFrom>
              <a:clrTo>
                <a:srgbClr val="FEFEFE">
                  <a:alpha val="0"/>
                </a:srgbClr>
              </a:clrTo>
            </a:clrChange>
          </a:blip>
          <a:srcRect/>
          <a:stretch>
            <a:fillRect/>
          </a:stretch>
        </p:blipFill>
        <p:spPr bwMode="auto">
          <a:xfrm>
            <a:off x="8172450" y="476250"/>
            <a:ext cx="827088" cy="827088"/>
          </a:xfrm>
          <a:prstGeom prst="rect">
            <a:avLst/>
          </a:prstGeom>
          <a:noFill/>
          <a:ln w="9525">
            <a:noFill/>
            <a:miter lim="800000"/>
            <a:headEnd/>
            <a:tailEnd/>
          </a:ln>
        </p:spPr>
      </p:pic>
      <p:sp>
        <p:nvSpPr>
          <p:cNvPr id="22532" name="Rectangle 4"/>
          <p:cNvSpPr>
            <a:spLocks noChangeArrowheads="1"/>
          </p:cNvSpPr>
          <p:nvPr userDrawn="1"/>
        </p:nvSpPr>
        <p:spPr bwMode="auto">
          <a:xfrm>
            <a:off x="5581650" y="-98425"/>
            <a:ext cx="4967288" cy="719138"/>
          </a:xfrm>
          <a:prstGeom prst="rect">
            <a:avLst/>
          </a:prstGeom>
          <a:noFill/>
          <a:ln w="9525">
            <a:noFill/>
            <a:miter lim="800000"/>
            <a:headEnd/>
            <a:tailEnd/>
          </a:ln>
          <a:effectLst/>
        </p:spPr>
        <p:txBody>
          <a:bodyPr anchor="ctr"/>
          <a:lstStyle/>
          <a:p>
            <a:pPr algn="l">
              <a:tabLst>
                <a:tab pos="762000" algn="l"/>
              </a:tabLst>
              <a:defRPr/>
            </a:pPr>
            <a:endParaRPr lang="de-DE" sz="1600">
              <a:solidFill>
                <a:schemeClr val="bg1"/>
              </a:solidFill>
            </a:endParaRPr>
          </a:p>
        </p:txBody>
      </p:sp>
      <p:sp>
        <p:nvSpPr>
          <p:cNvPr id="22533" name="Text Box 5"/>
          <p:cNvSpPr txBox="1">
            <a:spLocks noChangeArrowheads="1"/>
          </p:cNvSpPr>
          <p:nvPr userDrawn="1"/>
        </p:nvSpPr>
        <p:spPr bwMode="auto">
          <a:xfrm>
            <a:off x="5580063" y="88900"/>
            <a:ext cx="3394075" cy="336550"/>
          </a:xfrm>
          <a:prstGeom prst="rect">
            <a:avLst/>
          </a:prstGeom>
          <a:noFill/>
          <a:ln w="9525">
            <a:noFill/>
            <a:miter lim="800000"/>
            <a:headEnd/>
            <a:tailEnd/>
          </a:ln>
          <a:effectLst/>
        </p:spPr>
        <p:txBody>
          <a:bodyPr wrap="none">
            <a:spAutoFit/>
          </a:bodyPr>
          <a:lstStyle/>
          <a:p>
            <a:pPr algn="l">
              <a:defRPr/>
            </a:pPr>
            <a:r>
              <a:rPr lang="de-DE" sz="1600">
                <a:solidFill>
                  <a:schemeClr val="bg1"/>
                </a:solidFill>
              </a:rPr>
              <a:t>ICBM – T</a:t>
            </a:r>
            <a:r>
              <a:rPr lang="de-DE" sz="1200">
                <a:solidFill>
                  <a:schemeClr val="bg1"/>
                </a:solidFill>
              </a:rPr>
              <a:t>ERRAMARE</a:t>
            </a:r>
            <a:r>
              <a:rPr lang="de-DE" sz="1600">
                <a:solidFill>
                  <a:schemeClr val="bg1"/>
                </a:solidFill>
              </a:rPr>
              <a:t>, Wilhelmshaven</a:t>
            </a:r>
          </a:p>
        </p:txBody>
      </p:sp>
    </p:spTree>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transition>
    <p:fade/>
  </p:transition>
  <p:timing>
    <p:tnLst>
      <p:par>
        <p:cTn id="1" dur="indefinite" restart="never" nodeType="tmRoot"/>
      </p:par>
    </p:tnLst>
  </p:timing>
  <p:txStyles>
    <p:titleStyle>
      <a:lvl1pPr algn="l" rtl="0" eaLnBrk="0" fontAlgn="base" hangingPunct="0">
        <a:spcBef>
          <a:spcPct val="0"/>
        </a:spcBef>
        <a:spcAft>
          <a:spcPct val="0"/>
        </a:spcAft>
        <a:tabLst>
          <a:tab pos="762000" algn="l"/>
        </a:tabLst>
        <a:defRPr sz="1600">
          <a:solidFill>
            <a:schemeClr val="bg1"/>
          </a:solidFill>
          <a:latin typeface="+mj-lt"/>
          <a:ea typeface="+mj-ea"/>
          <a:cs typeface="+mj-cs"/>
        </a:defRPr>
      </a:lvl1pPr>
      <a:lvl2pPr algn="l" rtl="0" eaLnBrk="0" fontAlgn="base" hangingPunct="0">
        <a:spcBef>
          <a:spcPct val="0"/>
        </a:spcBef>
        <a:spcAft>
          <a:spcPct val="0"/>
        </a:spcAft>
        <a:tabLst>
          <a:tab pos="762000" algn="l"/>
        </a:tabLst>
        <a:defRPr sz="1600">
          <a:solidFill>
            <a:schemeClr val="bg1"/>
          </a:solidFill>
          <a:latin typeface="Arial" charset="0"/>
        </a:defRPr>
      </a:lvl2pPr>
      <a:lvl3pPr algn="l" rtl="0" eaLnBrk="0" fontAlgn="base" hangingPunct="0">
        <a:spcBef>
          <a:spcPct val="0"/>
        </a:spcBef>
        <a:spcAft>
          <a:spcPct val="0"/>
        </a:spcAft>
        <a:tabLst>
          <a:tab pos="762000" algn="l"/>
        </a:tabLst>
        <a:defRPr sz="1600">
          <a:solidFill>
            <a:schemeClr val="bg1"/>
          </a:solidFill>
          <a:latin typeface="Arial" charset="0"/>
        </a:defRPr>
      </a:lvl3pPr>
      <a:lvl4pPr algn="l" rtl="0" eaLnBrk="0" fontAlgn="base" hangingPunct="0">
        <a:spcBef>
          <a:spcPct val="0"/>
        </a:spcBef>
        <a:spcAft>
          <a:spcPct val="0"/>
        </a:spcAft>
        <a:tabLst>
          <a:tab pos="762000" algn="l"/>
        </a:tabLst>
        <a:defRPr sz="1600">
          <a:solidFill>
            <a:schemeClr val="bg1"/>
          </a:solidFill>
          <a:latin typeface="Arial" charset="0"/>
        </a:defRPr>
      </a:lvl4pPr>
      <a:lvl5pPr algn="l" rtl="0" eaLnBrk="0" fontAlgn="base" hangingPunct="0">
        <a:spcBef>
          <a:spcPct val="0"/>
        </a:spcBef>
        <a:spcAft>
          <a:spcPct val="0"/>
        </a:spcAft>
        <a:tabLst>
          <a:tab pos="762000" algn="l"/>
        </a:tabLst>
        <a:defRPr sz="1600">
          <a:solidFill>
            <a:schemeClr val="bg1"/>
          </a:solidFill>
          <a:latin typeface="Arial" charset="0"/>
        </a:defRPr>
      </a:lvl5pPr>
      <a:lvl6pPr marL="457200" algn="l" rtl="0" fontAlgn="base">
        <a:spcBef>
          <a:spcPct val="0"/>
        </a:spcBef>
        <a:spcAft>
          <a:spcPct val="0"/>
        </a:spcAft>
        <a:tabLst>
          <a:tab pos="762000" algn="l"/>
        </a:tabLst>
        <a:defRPr sz="1600">
          <a:solidFill>
            <a:schemeClr val="bg1"/>
          </a:solidFill>
          <a:latin typeface="Arial" charset="0"/>
        </a:defRPr>
      </a:lvl6pPr>
      <a:lvl7pPr marL="914400" algn="l" rtl="0" fontAlgn="base">
        <a:spcBef>
          <a:spcPct val="0"/>
        </a:spcBef>
        <a:spcAft>
          <a:spcPct val="0"/>
        </a:spcAft>
        <a:tabLst>
          <a:tab pos="762000" algn="l"/>
        </a:tabLst>
        <a:defRPr sz="1600">
          <a:solidFill>
            <a:schemeClr val="bg1"/>
          </a:solidFill>
          <a:latin typeface="Arial" charset="0"/>
        </a:defRPr>
      </a:lvl7pPr>
      <a:lvl8pPr marL="1371600" algn="l" rtl="0" fontAlgn="base">
        <a:spcBef>
          <a:spcPct val="0"/>
        </a:spcBef>
        <a:spcAft>
          <a:spcPct val="0"/>
        </a:spcAft>
        <a:tabLst>
          <a:tab pos="762000" algn="l"/>
        </a:tabLst>
        <a:defRPr sz="1600">
          <a:solidFill>
            <a:schemeClr val="bg1"/>
          </a:solidFill>
          <a:latin typeface="Arial" charset="0"/>
        </a:defRPr>
      </a:lvl8pPr>
      <a:lvl9pPr marL="1828800" algn="l" rtl="0" fontAlgn="base">
        <a:spcBef>
          <a:spcPct val="0"/>
        </a:spcBef>
        <a:spcAft>
          <a:spcPct val="0"/>
        </a:spcAft>
        <a:tabLst>
          <a:tab pos="762000" algn="l"/>
        </a:tabLst>
        <a:defRPr sz="1600">
          <a:solidFill>
            <a:schemeClr val="bg1"/>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2" descr="Uni-Ol-Folie"/>
          <p:cNvPicPr>
            <a:picLocks noChangeAspect="1" noChangeArrowheads="1"/>
          </p:cNvPicPr>
          <p:nvPr userDrawn="1"/>
        </p:nvPicPr>
        <p:blipFill>
          <a:blip r:embed="rId13" cstate="print"/>
          <a:srcRect/>
          <a:stretch>
            <a:fillRect/>
          </a:stretch>
        </p:blipFill>
        <p:spPr bwMode="auto">
          <a:xfrm>
            <a:off x="0" y="0"/>
            <a:ext cx="9144000" cy="7199313"/>
          </a:xfrm>
          <a:prstGeom prst="rect">
            <a:avLst/>
          </a:prstGeom>
          <a:noFill/>
          <a:ln w="9525">
            <a:noFill/>
            <a:miter lim="800000"/>
            <a:headEnd/>
            <a:tailEnd/>
          </a:ln>
        </p:spPr>
      </p:pic>
      <p:pic>
        <p:nvPicPr>
          <p:cNvPr id="7171" name="Picture 3"/>
          <p:cNvPicPr>
            <a:picLocks noChangeAspect="1" noChangeArrowheads="1"/>
          </p:cNvPicPr>
          <p:nvPr userDrawn="1"/>
        </p:nvPicPr>
        <p:blipFill>
          <a:blip r:embed="rId14" cstate="print">
            <a:clrChange>
              <a:clrFrom>
                <a:srgbClr val="FEFEFE"/>
              </a:clrFrom>
              <a:clrTo>
                <a:srgbClr val="FEFEFE">
                  <a:alpha val="0"/>
                </a:srgbClr>
              </a:clrTo>
            </a:clrChange>
          </a:blip>
          <a:srcRect/>
          <a:stretch>
            <a:fillRect/>
          </a:stretch>
        </p:blipFill>
        <p:spPr bwMode="auto">
          <a:xfrm>
            <a:off x="8172450" y="476250"/>
            <a:ext cx="827088" cy="827088"/>
          </a:xfrm>
          <a:prstGeom prst="rect">
            <a:avLst/>
          </a:prstGeom>
          <a:noFill/>
          <a:ln w="9525">
            <a:noFill/>
            <a:miter lim="800000"/>
            <a:headEnd/>
            <a:tailEnd/>
          </a:ln>
        </p:spPr>
      </p:pic>
      <p:sp>
        <p:nvSpPr>
          <p:cNvPr id="23556" name="Rectangle 4"/>
          <p:cNvSpPr>
            <a:spLocks noChangeArrowheads="1"/>
          </p:cNvSpPr>
          <p:nvPr userDrawn="1"/>
        </p:nvSpPr>
        <p:spPr bwMode="auto">
          <a:xfrm>
            <a:off x="5581650" y="-98425"/>
            <a:ext cx="4967288" cy="719138"/>
          </a:xfrm>
          <a:prstGeom prst="rect">
            <a:avLst/>
          </a:prstGeom>
          <a:noFill/>
          <a:ln w="9525">
            <a:noFill/>
            <a:miter lim="800000"/>
            <a:headEnd/>
            <a:tailEnd/>
          </a:ln>
          <a:effectLst/>
        </p:spPr>
        <p:txBody>
          <a:bodyPr anchor="ctr"/>
          <a:lstStyle/>
          <a:p>
            <a:pPr algn="l">
              <a:tabLst>
                <a:tab pos="762000" algn="l"/>
              </a:tabLst>
              <a:defRPr/>
            </a:pPr>
            <a:endParaRPr lang="de-DE" sz="1600">
              <a:solidFill>
                <a:schemeClr val="bg1"/>
              </a:solidFill>
            </a:endParaRPr>
          </a:p>
        </p:txBody>
      </p:sp>
      <p:sp>
        <p:nvSpPr>
          <p:cNvPr id="23557" name="Text Box 5"/>
          <p:cNvSpPr txBox="1">
            <a:spLocks noChangeArrowheads="1"/>
          </p:cNvSpPr>
          <p:nvPr userDrawn="1"/>
        </p:nvSpPr>
        <p:spPr bwMode="auto">
          <a:xfrm>
            <a:off x="5580063" y="44450"/>
            <a:ext cx="3394075" cy="336550"/>
          </a:xfrm>
          <a:prstGeom prst="rect">
            <a:avLst/>
          </a:prstGeom>
          <a:noFill/>
          <a:ln w="9525">
            <a:noFill/>
            <a:miter lim="800000"/>
            <a:headEnd/>
            <a:tailEnd/>
          </a:ln>
          <a:effectLst/>
        </p:spPr>
        <p:txBody>
          <a:bodyPr wrap="none">
            <a:spAutoFit/>
          </a:bodyPr>
          <a:lstStyle/>
          <a:p>
            <a:pPr algn="l">
              <a:defRPr/>
            </a:pPr>
            <a:r>
              <a:rPr lang="de-DE" sz="1600">
                <a:solidFill>
                  <a:schemeClr val="bg1"/>
                </a:solidFill>
              </a:rPr>
              <a:t>ICBM – T</a:t>
            </a:r>
            <a:r>
              <a:rPr lang="de-DE" sz="1200">
                <a:solidFill>
                  <a:schemeClr val="bg1"/>
                </a:solidFill>
              </a:rPr>
              <a:t>ERRAMARE</a:t>
            </a:r>
            <a:r>
              <a:rPr lang="de-DE" sz="1600">
                <a:solidFill>
                  <a:schemeClr val="bg1"/>
                </a:solidFill>
              </a:rPr>
              <a:t>, Wilhelmshaven</a:t>
            </a:r>
          </a:p>
        </p:txBody>
      </p:sp>
    </p:spTree>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transition>
    <p:fade/>
  </p:transition>
  <p:timing>
    <p:tnLst>
      <p:par>
        <p:cTn id="1" dur="indefinite" restart="never" nodeType="tmRoot"/>
      </p:par>
    </p:tnLst>
  </p:timing>
  <p:txStyles>
    <p:titleStyle>
      <a:lvl1pPr algn="l" rtl="0" eaLnBrk="0" fontAlgn="base" hangingPunct="0">
        <a:spcBef>
          <a:spcPct val="0"/>
        </a:spcBef>
        <a:spcAft>
          <a:spcPct val="0"/>
        </a:spcAft>
        <a:tabLst>
          <a:tab pos="762000" algn="l"/>
        </a:tabLst>
        <a:defRPr sz="1600">
          <a:solidFill>
            <a:schemeClr val="bg1"/>
          </a:solidFill>
          <a:latin typeface="+mj-lt"/>
          <a:ea typeface="+mj-ea"/>
          <a:cs typeface="+mj-cs"/>
        </a:defRPr>
      </a:lvl1pPr>
      <a:lvl2pPr algn="l" rtl="0" eaLnBrk="0" fontAlgn="base" hangingPunct="0">
        <a:spcBef>
          <a:spcPct val="0"/>
        </a:spcBef>
        <a:spcAft>
          <a:spcPct val="0"/>
        </a:spcAft>
        <a:tabLst>
          <a:tab pos="762000" algn="l"/>
        </a:tabLst>
        <a:defRPr sz="1600">
          <a:solidFill>
            <a:schemeClr val="bg1"/>
          </a:solidFill>
          <a:latin typeface="Arial" charset="0"/>
        </a:defRPr>
      </a:lvl2pPr>
      <a:lvl3pPr algn="l" rtl="0" eaLnBrk="0" fontAlgn="base" hangingPunct="0">
        <a:spcBef>
          <a:spcPct val="0"/>
        </a:spcBef>
        <a:spcAft>
          <a:spcPct val="0"/>
        </a:spcAft>
        <a:tabLst>
          <a:tab pos="762000" algn="l"/>
        </a:tabLst>
        <a:defRPr sz="1600">
          <a:solidFill>
            <a:schemeClr val="bg1"/>
          </a:solidFill>
          <a:latin typeface="Arial" charset="0"/>
        </a:defRPr>
      </a:lvl3pPr>
      <a:lvl4pPr algn="l" rtl="0" eaLnBrk="0" fontAlgn="base" hangingPunct="0">
        <a:spcBef>
          <a:spcPct val="0"/>
        </a:spcBef>
        <a:spcAft>
          <a:spcPct val="0"/>
        </a:spcAft>
        <a:tabLst>
          <a:tab pos="762000" algn="l"/>
        </a:tabLst>
        <a:defRPr sz="1600">
          <a:solidFill>
            <a:schemeClr val="bg1"/>
          </a:solidFill>
          <a:latin typeface="Arial" charset="0"/>
        </a:defRPr>
      </a:lvl4pPr>
      <a:lvl5pPr algn="l" rtl="0" eaLnBrk="0" fontAlgn="base" hangingPunct="0">
        <a:spcBef>
          <a:spcPct val="0"/>
        </a:spcBef>
        <a:spcAft>
          <a:spcPct val="0"/>
        </a:spcAft>
        <a:tabLst>
          <a:tab pos="762000" algn="l"/>
        </a:tabLst>
        <a:defRPr sz="1600">
          <a:solidFill>
            <a:schemeClr val="bg1"/>
          </a:solidFill>
          <a:latin typeface="Arial" charset="0"/>
        </a:defRPr>
      </a:lvl5pPr>
      <a:lvl6pPr marL="457200" algn="l" rtl="0" fontAlgn="base">
        <a:spcBef>
          <a:spcPct val="0"/>
        </a:spcBef>
        <a:spcAft>
          <a:spcPct val="0"/>
        </a:spcAft>
        <a:tabLst>
          <a:tab pos="762000" algn="l"/>
        </a:tabLst>
        <a:defRPr sz="1600">
          <a:solidFill>
            <a:schemeClr val="bg1"/>
          </a:solidFill>
          <a:latin typeface="Arial" charset="0"/>
        </a:defRPr>
      </a:lvl6pPr>
      <a:lvl7pPr marL="914400" algn="l" rtl="0" fontAlgn="base">
        <a:spcBef>
          <a:spcPct val="0"/>
        </a:spcBef>
        <a:spcAft>
          <a:spcPct val="0"/>
        </a:spcAft>
        <a:tabLst>
          <a:tab pos="762000" algn="l"/>
        </a:tabLst>
        <a:defRPr sz="1600">
          <a:solidFill>
            <a:schemeClr val="bg1"/>
          </a:solidFill>
          <a:latin typeface="Arial" charset="0"/>
        </a:defRPr>
      </a:lvl7pPr>
      <a:lvl8pPr marL="1371600" algn="l" rtl="0" fontAlgn="base">
        <a:spcBef>
          <a:spcPct val="0"/>
        </a:spcBef>
        <a:spcAft>
          <a:spcPct val="0"/>
        </a:spcAft>
        <a:tabLst>
          <a:tab pos="762000" algn="l"/>
        </a:tabLst>
        <a:defRPr sz="1600">
          <a:solidFill>
            <a:schemeClr val="bg1"/>
          </a:solidFill>
          <a:latin typeface="Arial" charset="0"/>
        </a:defRPr>
      </a:lvl8pPr>
      <a:lvl9pPr marL="1828800" algn="l" rtl="0" fontAlgn="base">
        <a:spcBef>
          <a:spcPct val="0"/>
        </a:spcBef>
        <a:spcAft>
          <a:spcPct val="0"/>
        </a:spcAft>
        <a:tabLst>
          <a:tab pos="762000" algn="l"/>
        </a:tabLst>
        <a:defRPr sz="1600">
          <a:solidFill>
            <a:schemeClr val="bg1"/>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www.icbm.de/service/fuer-das-institut/oeffentlichkeitsarbeit/pm/blue-info-days-open-house-event/"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ideo" Target="file:///D:\texte\PublicRel\0-ICBMCont\presentation\Cone%20Snail%20(Conus%20Geographus).mpg" TargetMode="External"/><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4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p:cNvSpPr>
            <a:spLocks noChangeArrowheads="1"/>
          </p:cNvSpPr>
          <p:nvPr/>
        </p:nvSpPr>
        <p:spPr bwMode="auto">
          <a:xfrm>
            <a:off x="7019925" y="6308725"/>
            <a:ext cx="2124075" cy="628650"/>
          </a:xfrm>
          <a:prstGeom prst="rect">
            <a:avLst/>
          </a:prstGeom>
          <a:solidFill>
            <a:srgbClr val="0655AC"/>
          </a:solidFill>
          <a:ln w="9525">
            <a:noFill/>
            <a:miter lim="800000"/>
            <a:headEnd/>
            <a:tailEnd/>
          </a:ln>
        </p:spPr>
        <p:txBody>
          <a:bodyPr wrap="none" anchor="ctr"/>
          <a:lstStyle/>
          <a:p>
            <a:endParaRPr lang="de-DE"/>
          </a:p>
        </p:txBody>
      </p:sp>
      <p:sp>
        <p:nvSpPr>
          <p:cNvPr id="15365" name="Rectangle 5"/>
          <p:cNvSpPr>
            <a:spLocks noChangeArrowheads="1"/>
          </p:cNvSpPr>
          <p:nvPr/>
        </p:nvSpPr>
        <p:spPr bwMode="auto">
          <a:xfrm>
            <a:off x="6659563" y="6559550"/>
            <a:ext cx="539750" cy="387350"/>
          </a:xfrm>
          <a:prstGeom prst="rect">
            <a:avLst/>
          </a:prstGeom>
          <a:solidFill>
            <a:srgbClr val="0655AC"/>
          </a:solidFill>
          <a:ln w="9525">
            <a:noFill/>
            <a:miter lim="800000"/>
            <a:headEnd/>
            <a:tailEnd/>
          </a:ln>
        </p:spPr>
        <p:txBody>
          <a:bodyPr wrap="none" anchor="ctr"/>
          <a:lstStyle/>
          <a:p>
            <a:endParaRPr lang="de-DE"/>
          </a:p>
        </p:txBody>
      </p:sp>
      <p:sp>
        <p:nvSpPr>
          <p:cNvPr id="15366" name="Oval 6"/>
          <p:cNvSpPr>
            <a:spLocks noChangeArrowheads="1"/>
          </p:cNvSpPr>
          <p:nvPr/>
        </p:nvSpPr>
        <p:spPr bwMode="auto">
          <a:xfrm>
            <a:off x="6659563" y="6310313"/>
            <a:ext cx="666750" cy="454025"/>
          </a:xfrm>
          <a:prstGeom prst="ellipse">
            <a:avLst/>
          </a:prstGeom>
          <a:solidFill>
            <a:srgbClr val="0655AC"/>
          </a:solidFill>
          <a:ln w="9525">
            <a:noFill/>
            <a:round/>
            <a:headEnd/>
            <a:tailEnd/>
          </a:ln>
        </p:spPr>
        <p:txBody>
          <a:bodyPr wrap="none" anchor="ctr"/>
          <a:lstStyle/>
          <a:p>
            <a:endParaRPr lang="de-DE"/>
          </a:p>
        </p:txBody>
      </p:sp>
      <p:sp>
        <p:nvSpPr>
          <p:cNvPr id="129031" name="Text Box 7"/>
          <p:cNvSpPr txBox="1">
            <a:spLocks noChangeArrowheads="1"/>
          </p:cNvSpPr>
          <p:nvPr/>
        </p:nvSpPr>
        <p:spPr bwMode="auto">
          <a:xfrm>
            <a:off x="7019925" y="6426200"/>
            <a:ext cx="2124075" cy="304800"/>
          </a:xfrm>
          <a:prstGeom prst="rect">
            <a:avLst/>
          </a:prstGeom>
          <a:noFill/>
          <a:ln w="9525">
            <a:noFill/>
            <a:miter lim="800000"/>
            <a:headEnd/>
            <a:tailEnd/>
          </a:ln>
          <a:effectLst/>
        </p:spPr>
        <p:txBody>
          <a:bodyPr>
            <a:spAutoFit/>
          </a:bodyPr>
          <a:lstStyle/>
          <a:p>
            <a:pPr algn="l" eaLnBrk="0" hangingPunct="0">
              <a:defRPr/>
            </a:pPr>
            <a:r>
              <a:rPr lang="en-US" sz="1400" b="1">
                <a:solidFill>
                  <a:schemeClr val="bg1"/>
                </a:solidFill>
                <a:effectLst>
                  <a:outerShdw blurRad="38100" dist="38100" dir="2700000" algn="tl">
                    <a:srgbClr val="C0C0C0"/>
                  </a:outerShdw>
                </a:effectLst>
              </a:rPr>
              <a:t>ICBM - T</a:t>
            </a:r>
            <a:r>
              <a:rPr lang="en-US" sz="1200" b="1">
                <a:solidFill>
                  <a:schemeClr val="bg1"/>
                </a:solidFill>
                <a:effectLst>
                  <a:outerShdw blurRad="38100" dist="38100" dir="2700000" algn="tl">
                    <a:srgbClr val="C0C0C0"/>
                  </a:outerShdw>
                </a:effectLst>
              </a:rPr>
              <a:t>ERRAMARE</a:t>
            </a:r>
          </a:p>
        </p:txBody>
      </p:sp>
      <p:sp>
        <p:nvSpPr>
          <p:cNvPr id="129041" name="Rectangle 17"/>
          <p:cNvSpPr>
            <a:spLocks noChangeArrowheads="1"/>
          </p:cNvSpPr>
          <p:nvPr/>
        </p:nvSpPr>
        <p:spPr bwMode="auto">
          <a:xfrm>
            <a:off x="7708900" y="2679700"/>
            <a:ext cx="1511300" cy="639763"/>
          </a:xfrm>
          <a:prstGeom prst="rect">
            <a:avLst/>
          </a:prstGeom>
          <a:noFill/>
          <a:ln w="9525">
            <a:noFill/>
            <a:miter lim="800000"/>
            <a:headEnd/>
            <a:tailEnd/>
          </a:ln>
        </p:spPr>
        <p:txBody>
          <a:bodyPr>
            <a:spAutoFit/>
          </a:bodyPr>
          <a:lstStyle/>
          <a:p>
            <a:pPr algn="l">
              <a:spcBef>
                <a:spcPct val="20000"/>
              </a:spcBef>
            </a:pPr>
            <a:r>
              <a:rPr lang="de-DE" sz="1200">
                <a:solidFill>
                  <a:schemeClr val="bg1"/>
                </a:solidFill>
              </a:rPr>
              <a:t>Direktor des ICBM:</a:t>
            </a:r>
            <a:br>
              <a:rPr lang="de-DE" sz="1200">
                <a:solidFill>
                  <a:schemeClr val="bg1"/>
                </a:solidFill>
              </a:rPr>
            </a:br>
            <a:r>
              <a:rPr lang="de-DE" sz="1200" b="1">
                <a:solidFill>
                  <a:schemeClr val="bg1"/>
                </a:solidFill>
              </a:rPr>
              <a:t>Prof. Dr. </a:t>
            </a:r>
            <a:br>
              <a:rPr lang="de-DE" sz="1200" b="1">
                <a:solidFill>
                  <a:schemeClr val="bg1"/>
                </a:solidFill>
              </a:rPr>
            </a:br>
            <a:r>
              <a:rPr lang="de-DE" sz="1200" b="1">
                <a:solidFill>
                  <a:schemeClr val="bg1"/>
                </a:solidFill>
              </a:rPr>
              <a:t>Jürgen Rullkötter</a:t>
            </a:r>
            <a:endParaRPr lang="de-DE" sz="1200" b="1" i="1">
              <a:solidFill>
                <a:schemeClr val="bg1"/>
              </a:solidFill>
            </a:endParaRPr>
          </a:p>
        </p:txBody>
      </p:sp>
      <p:pic>
        <p:nvPicPr>
          <p:cNvPr id="3074" name="Picture 2"/>
          <p:cNvPicPr>
            <a:picLocks noChangeAspect="1" noChangeArrowheads="1"/>
          </p:cNvPicPr>
          <p:nvPr/>
        </p:nvPicPr>
        <p:blipFill>
          <a:blip r:embed="rId3" cstate="print"/>
          <a:srcRect/>
          <a:stretch>
            <a:fillRect/>
          </a:stretch>
        </p:blipFill>
        <p:spPr bwMode="auto">
          <a:xfrm>
            <a:off x="1026382" y="1357298"/>
            <a:ext cx="7072362" cy="471895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9041"/>
                                        </p:tgtEl>
                                        <p:attrNameLst>
                                          <p:attrName>style.visibility</p:attrName>
                                        </p:attrNameLst>
                                      </p:cBhvr>
                                      <p:to>
                                        <p:strVal val="visible"/>
                                      </p:to>
                                    </p:set>
                                    <p:animEffect transition="in" filter="wipe(left)">
                                      <p:cBhvr>
                                        <p:cTn id="7" dur="500"/>
                                        <p:tgtEl>
                                          <p:spTgt spid="1290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4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539552" y="1484784"/>
            <a:ext cx="5688632" cy="2209836"/>
          </a:xfrm>
          <a:prstGeom prst="rect">
            <a:avLst/>
          </a:prstGeom>
          <a:noFill/>
          <a:ln w="9525">
            <a:noFill/>
            <a:miter lim="800000"/>
            <a:headEnd/>
            <a:tailEnd/>
          </a:ln>
        </p:spPr>
        <p:txBody>
          <a:bodyPr wrap="square">
            <a:spAutoFit/>
          </a:bodyPr>
          <a:lstStyle/>
          <a:p>
            <a:pPr algn="l">
              <a:spcBef>
                <a:spcPct val="20000"/>
              </a:spcBef>
            </a:pPr>
            <a:r>
              <a:rPr lang="de-DE" sz="1600" dirty="0">
                <a:solidFill>
                  <a:srgbClr val="000066"/>
                </a:solidFill>
              </a:rPr>
              <a:t>Erste augenfällige Änderung nach </a:t>
            </a:r>
            <a:r>
              <a:rPr lang="de-DE" sz="1600" dirty="0" smtClean="0">
                <a:solidFill>
                  <a:srgbClr val="000066"/>
                </a:solidFill>
              </a:rPr>
              <a:t>dem Zusammenschluss</a:t>
            </a:r>
          </a:p>
          <a:p>
            <a:pPr algn="l">
              <a:spcBef>
                <a:spcPct val="20000"/>
              </a:spcBef>
            </a:pPr>
            <a:r>
              <a:rPr lang="de-DE" sz="1600" dirty="0" smtClean="0">
                <a:solidFill>
                  <a:srgbClr val="000066"/>
                </a:solidFill>
              </a:rPr>
              <a:t>war </a:t>
            </a:r>
            <a:r>
              <a:rPr lang="de-DE" sz="1600" dirty="0">
                <a:solidFill>
                  <a:srgbClr val="000066"/>
                </a:solidFill>
              </a:rPr>
              <a:t>eine erhebliche </a:t>
            </a:r>
            <a:r>
              <a:rPr lang="de-DE" sz="1600" dirty="0" smtClean="0">
                <a:solidFill>
                  <a:srgbClr val="000066"/>
                </a:solidFill>
              </a:rPr>
              <a:t>Ausweitung des </a:t>
            </a:r>
            <a:r>
              <a:rPr lang="de-DE" sz="1600" dirty="0">
                <a:solidFill>
                  <a:srgbClr val="000066"/>
                </a:solidFill>
              </a:rPr>
              <a:t>Wissenschaftsbetriebs in Wilhelmshaven. </a:t>
            </a:r>
            <a:endParaRPr lang="de-DE" sz="1600" dirty="0" smtClean="0">
              <a:solidFill>
                <a:srgbClr val="000066"/>
              </a:solidFill>
            </a:endParaRPr>
          </a:p>
          <a:p>
            <a:pPr algn="l">
              <a:spcBef>
                <a:spcPct val="20000"/>
              </a:spcBef>
            </a:pPr>
            <a:r>
              <a:rPr lang="de-DE" sz="1600" dirty="0" smtClean="0">
                <a:solidFill>
                  <a:srgbClr val="000066"/>
                </a:solidFill>
              </a:rPr>
              <a:t>Anfang 2008 waren </a:t>
            </a:r>
            <a:r>
              <a:rPr lang="de-DE" sz="1600" dirty="0">
                <a:solidFill>
                  <a:srgbClr val="000066"/>
                </a:solidFill>
              </a:rPr>
              <a:t>in der Jadestadt </a:t>
            </a:r>
            <a:r>
              <a:rPr lang="de-DE" sz="1600" dirty="0" smtClean="0">
                <a:solidFill>
                  <a:srgbClr val="000066"/>
                </a:solidFill>
              </a:rPr>
              <a:t>zwei, Ende des Jahres bereits vier </a:t>
            </a:r>
            <a:r>
              <a:rPr lang="de-DE" sz="1600" dirty="0">
                <a:solidFill>
                  <a:srgbClr val="000066"/>
                </a:solidFill>
              </a:rPr>
              <a:t>wissenschaftliche </a:t>
            </a:r>
            <a:r>
              <a:rPr lang="de-DE" sz="1600" dirty="0" smtClean="0">
                <a:solidFill>
                  <a:srgbClr val="000066"/>
                </a:solidFill>
              </a:rPr>
              <a:t>Arbeitsgruppen tätig. </a:t>
            </a:r>
          </a:p>
          <a:p>
            <a:pPr algn="l">
              <a:spcBef>
                <a:spcPct val="20000"/>
              </a:spcBef>
            </a:pPr>
            <a:r>
              <a:rPr lang="de-DE" sz="1600" dirty="0" smtClean="0">
                <a:solidFill>
                  <a:srgbClr val="000066"/>
                </a:solidFill>
              </a:rPr>
              <a:t>Nach Fluktuationen sind 2015 in </a:t>
            </a:r>
            <a:r>
              <a:rPr lang="de-DE" sz="1600" dirty="0">
                <a:solidFill>
                  <a:srgbClr val="000066"/>
                </a:solidFill>
              </a:rPr>
              <a:t>Wilhelmshaven fünf </a:t>
            </a:r>
            <a:r>
              <a:rPr lang="de-DE" sz="1600" dirty="0" smtClean="0">
                <a:solidFill>
                  <a:srgbClr val="000066"/>
                </a:solidFill>
              </a:rPr>
              <a:t>Arbeits-gruppen aktiv, </a:t>
            </a:r>
            <a:r>
              <a:rPr lang="de-DE" sz="1600" dirty="0">
                <a:solidFill>
                  <a:srgbClr val="000066"/>
                </a:solidFill>
              </a:rPr>
              <a:t>weitere stehen kurz vor ihrer Einrichtung oder sind in Planung</a:t>
            </a:r>
            <a:r>
              <a:rPr lang="de-DE" sz="1600" dirty="0" smtClean="0">
                <a:solidFill>
                  <a:srgbClr val="000066"/>
                </a:solidFill>
              </a:rPr>
              <a:t>.</a:t>
            </a:r>
            <a:endParaRPr lang="de-DE" sz="1600" dirty="0">
              <a:solidFill>
                <a:srgbClr val="000066"/>
              </a:solidFill>
            </a:endParaRPr>
          </a:p>
        </p:txBody>
      </p:sp>
      <p:pic>
        <p:nvPicPr>
          <p:cNvPr id="35845" name="Picture 5"/>
          <p:cNvPicPr>
            <a:picLocks noChangeAspect="1" noChangeArrowheads="1"/>
          </p:cNvPicPr>
          <p:nvPr/>
        </p:nvPicPr>
        <p:blipFill>
          <a:blip r:embed="rId3" cstate="print"/>
          <a:srcRect/>
          <a:stretch>
            <a:fillRect/>
          </a:stretch>
        </p:blipFill>
        <p:spPr bwMode="auto">
          <a:xfrm>
            <a:off x="468313" y="4076700"/>
            <a:ext cx="3168650" cy="21828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5847" name="Picture 7"/>
          <p:cNvPicPr>
            <a:picLocks noChangeAspect="1" noChangeArrowheads="1"/>
          </p:cNvPicPr>
          <p:nvPr/>
        </p:nvPicPr>
        <p:blipFill>
          <a:blip r:embed="rId4" cstate="print"/>
          <a:srcRect/>
          <a:stretch>
            <a:fillRect/>
          </a:stretch>
        </p:blipFill>
        <p:spPr bwMode="auto">
          <a:xfrm>
            <a:off x="6483350" y="3860800"/>
            <a:ext cx="1949450" cy="2519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5848" name="Picture 8"/>
          <p:cNvPicPr>
            <a:picLocks noChangeAspect="1" noChangeArrowheads="1"/>
          </p:cNvPicPr>
          <p:nvPr/>
        </p:nvPicPr>
        <p:blipFill>
          <a:blip r:embed="rId5" cstate="print"/>
          <a:srcRect/>
          <a:stretch>
            <a:fillRect/>
          </a:stretch>
        </p:blipFill>
        <p:spPr bwMode="auto">
          <a:xfrm>
            <a:off x="6926263" y="1287463"/>
            <a:ext cx="2039937" cy="271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5849" name="Picture 9"/>
          <p:cNvPicPr>
            <a:picLocks noChangeAspect="1" noChangeArrowheads="1"/>
          </p:cNvPicPr>
          <p:nvPr/>
        </p:nvPicPr>
        <p:blipFill>
          <a:blip r:embed="rId6" cstate="print"/>
          <a:srcRect/>
          <a:stretch>
            <a:fillRect/>
          </a:stretch>
        </p:blipFill>
        <p:spPr bwMode="auto">
          <a:xfrm>
            <a:off x="3492500" y="4221163"/>
            <a:ext cx="3095625" cy="2324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checkerboard(across)">
                                      <p:cBhvr>
                                        <p:cTn id="7" dur="500"/>
                                        <p:tgtEl>
                                          <p:spTgt spid="35842"/>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35848"/>
                                        </p:tgtEl>
                                        <p:attrNameLst>
                                          <p:attrName>style.visibility</p:attrName>
                                        </p:attrNameLst>
                                      </p:cBhvr>
                                      <p:to>
                                        <p:strVal val="visible"/>
                                      </p:to>
                                    </p:set>
                                    <p:animEffect transition="in" filter="checkerboard(across)">
                                      <p:cBhvr>
                                        <p:cTn id="11" dur="500"/>
                                        <p:tgtEl>
                                          <p:spTgt spid="35848"/>
                                        </p:tgtEl>
                                      </p:cBhvr>
                                    </p:animEffect>
                                  </p:childTnLst>
                                </p:cTn>
                              </p:par>
                            </p:childTnLst>
                          </p:cTn>
                        </p:par>
                        <p:par>
                          <p:cTn id="12" fill="hold">
                            <p:stCondLst>
                              <p:cond delay="1000"/>
                            </p:stCondLst>
                            <p:childTnLst>
                              <p:par>
                                <p:cTn id="13" presetID="5" presetClass="entr" presetSubtype="10" fill="hold" nodeType="afterEffect">
                                  <p:stCondLst>
                                    <p:cond delay="0"/>
                                  </p:stCondLst>
                                  <p:childTnLst>
                                    <p:set>
                                      <p:cBhvr>
                                        <p:cTn id="14" dur="1" fill="hold">
                                          <p:stCondLst>
                                            <p:cond delay="0"/>
                                          </p:stCondLst>
                                        </p:cTn>
                                        <p:tgtEl>
                                          <p:spTgt spid="35845"/>
                                        </p:tgtEl>
                                        <p:attrNameLst>
                                          <p:attrName>style.visibility</p:attrName>
                                        </p:attrNameLst>
                                      </p:cBhvr>
                                      <p:to>
                                        <p:strVal val="visible"/>
                                      </p:to>
                                    </p:set>
                                    <p:animEffect transition="in" filter="checkerboard(across)">
                                      <p:cBhvr>
                                        <p:cTn id="15" dur="500"/>
                                        <p:tgtEl>
                                          <p:spTgt spid="35845"/>
                                        </p:tgtEl>
                                      </p:cBhvr>
                                    </p:animEffect>
                                  </p:childTnLst>
                                </p:cTn>
                              </p:par>
                            </p:childTnLst>
                          </p:cTn>
                        </p:par>
                        <p:par>
                          <p:cTn id="16" fill="hold">
                            <p:stCondLst>
                              <p:cond delay="1500"/>
                            </p:stCondLst>
                            <p:childTnLst>
                              <p:par>
                                <p:cTn id="17" presetID="5" presetClass="entr" presetSubtype="10" fill="hold" nodeType="afterEffect">
                                  <p:stCondLst>
                                    <p:cond delay="0"/>
                                  </p:stCondLst>
                                  <p:childTnLst>
                                    <p:set>
                                      <p:cBhvr>
                                        <p:cTn id="18" dur="1" fill="hold">
                                          <p:stCondLst>
                                            <p:cond delay="0"/>
                                          </p:stCondLst>
                                        </p:cTn>
                                        <p:tgtEl>
                                          <p:spTgt spid="35847"/>
                                        </p:tgtEl>
                                        <p:attrNameLst>
                                          <p:attrName>style.visibility</p:attrName>
                                        </p:attrNameLst>
                                      </p:cBhvr>
                                      <p:to>
                                        <p:strVal val="visible"/>
                                      </p:to>
                                    </p:set>
                                    <p:animEffect transition="in" filter="checkerboard(across)">
                                      <p:cBhvr>
                                        <p:cTn id="19" dur="500"/>
                                        <p:tgtEl>
                                          <p:spTgt spid="35847"/>
                                        </p:tgtEl>
                                      </p:cBhvr>
                                    </p:animEffect>
                                  </p:childTnLst>
                                </p:cTn>
                              </p:par>
                            </p:childTnLst>
                          </p:cTn>
                        </p:par>
                        <p:par>
                          <p:cTn id="20" fill="hold">
                            <p:stCondLst>
                              <p:cond delay="2000"/>
                            </p:stCondLst>
                            <p:childTnLst>
                              <p:par>
                                <p:cTn id="21" presetID="5" presetClass="entr" presetSubtype="10" fill="hold" nodeType="afterEffect">
                                  <p:stCondLst>
                                    <p:cond delay="0"/>
                                  </p:stCondLst>
                                  <p:childTnLst>
                                    <p:set>
                                      <p:cBhvr>
                                        <p:cTn id="22" dur="1" fill="hold">
                                          <p:stCondLst>
                                            <p:cond delay="0"/>
                                          </p:stCondLst>
                                        </p:cTn>
                                        <p:tgtEl>
                                          <p:spTgt spid="35849"/>
                                        </p:tgtEl>
                                        <p:attrNameLst>
                                          <p:attrName>style.visibility</p:attrName>
                                        </p:attrNameLst>
                                      </p:cBhvr>
                                      <p:to>
                                        <p:strVal val="visible"/>
                                      </p:to>
                                    </p:set>
                                    <p:animEffect transition="in" filter="checkerboard(across)">
                                      <p:cBhvr>
                                        <p:cTn id="23" dur="500"/>
                                        <p:tgtEl>
                                          <p:spTgt spid="358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1187450" y="1628775"/>
            <a:ext cx="7564438" cy="792163"/>
          </a:xfrm>
          <a:noFill/>
          <a:ln>
            <a:miter lim="800000"/>
            <a:headEnd/>
            <a:tailEnd/>
          </a:ln>
        </p:spPr>
        <p:txBody>
          <a:bodyPr vert="horz" wrap="square" lIns="91440" tIns="45720" rIns="91440" bIns="45720" numCol="1" anchor="ctr" anchorCtr="0" compatLnSpc="1">
            <a:prstTxWarp prst="textNoShape">
              <a:avLst/>
            </a:prstTxWarp>
          </a:bodyPr>
          <a:lstStyle/>
          <a:p>
            <a:pPr eaLnBrk="1" hangingPunct="1"/>
            <a:r>
              <a:rPr lang="de-DE" sz="1000" b="1" dirty="0" smtClean="0"/>
              <a:t>Zukünftig werden vier wissenschaftliche </a:t>
            </a:r>
            <a:br>
              <a:rPr lang="de-DE" sz="1000" b="1" dirty="0" smtClean="0"/>
            </a:br>
            <a:r>
              <a:rPr lang="de-DE" sz="1000" b="1" dirty="0" smtClean="0"/>
              <a:t>		Arbeitsgruppen in Wilhelmshaven forschen:</a:t>
            </a:r>
            <a:r>
              <a:rPr lang="de-DE" sz="1000" dirty="0" smtClean="0"/>
              <a:t> </a:t>
            </a:r>
            <a:br>
              <a:rPr lang="de-DE" sz="1000" dirty="0" smtClean="0"/>
            </a:br>
            <a:r>
              <a:rPr lang="de-DE" sz="1400" dirty="0" smtClean="0"/>
              <a:t>	</a:t>
            </a:r>
          </a:p>
        </p:txBody>
      </p:sp>
      <p:sp>
        <p:nvSpPr>
          <p:cNvPr id="54275" name="Rectangle 3"/>
          <p:cNvSpPr>
            <a:spLocks noChangeArrowheads="1"/>
          </p:cNvSpPr>
          <p:nvPr/>
        </p:nvSpPr>
        <p:spPr bwMode="auto">
          <a:xfrm>
            <a:off x="1905673" y="2514382"/>
            <a:ext cx="5610831" cy="338554"/>
          </a:xfrm>
          <a:prstGeom prst="rect">
            <a:avLst/>
          </a:prstGeom>
          <a:noFill/>
          <a:ln w="9525">
            <a:noFill/>
            <a:miter lim="800000"/>
            <a:headEnd/>
            <a:tailEnd/>
          </a:ln>
        </p:spPr>
        <p:txBody>
          <a:bodyPr wrap="none">
            <a:spAutoFit/>
          </a:bodyPr>
          <a:lstStyle/>
          <a:p>
            <a:pPr algn="l">
              <a:spcBef>
                <a:spcPct val="20000"/>
              </a:spcBef>
              <a:buFontTx/>
              <a:buChar char="•"/>
            </a:pPr>
            <a:r>
              <a:rPr lang="de-DE" sz="1600" dirty="0" smtClean="0">
                <a:solidFill>
                  <a:srgbClr val="000066"/>
                </a:solidFill>
              </a:rPr>
              <a:t>	</a:t>
            </a:r>
            <a:r>
              <a:rPr lang="de-DE" sz="1600" b="1" i="1" dirty="0" smtClean="0">
                <a:solidFill>
                  <a:srgbClr val="000066"/>
                </a:solidFill>
              </a:rPr>
              <a:t>Meereschemie			</a:t>
            </a:r>
            <a:r>
              <a:rPr lang="de-DE" sz="1400" dirty="0" smtClean="0">
                <a:solidFill>
                  <a:srgbClr val="000066"/>
                </a:solidFill>
              </a:rPr>
              <a:t>bis  2013</a:t>
            </a:r>
            <a:endParaRPr lang="de-DE" sz="1400" dirty="0">
              <a:solidFill>
                <a:srgbClr val="000066"/>
              </a:solidFill>
            </a:endParaRPr>
          </a:p>
        </p:txBody>
      </p:sp>
      <p:sp>
        <p:nvSpPr>
          <p:cNvPr id="54276" name="Rectangle 4"/>
          <p:cNvSpPr>
            <a:spLocks noChangeArrowheads="1"/>
          </p:cNvSpPr>
          <p:nvPr/>
        </p:nvSpPr>
        <p:spPr bwMode="auto">
          <a:xfrm>
            <a:off x="1909763" y="2200275"/>
            <a:ext cx="5527475" cy="338554"/>
          </a:xfrm>
          <a:prstGeom prst="rect">
            <a:avLst/>
          </a:prstGeom>
          <a:noFill/>
          <a:ln w="9525">
            <a:noFill/>
            <a:miter lim="800000"/>
            <a:headEnd/>
            <a:tailEnd/>
          </a:ln>
        </p:spPr>
        <p:txBody>
          <a:bodyPr wrap="none">
            <a:spAutoFit/>
          </a:bodyPr>
          <a:lstStyle/>
          <a:p>
            <a:pPr algn="l">
              <a:spcBef>
                <a:spcPct val="20000"/>
              </a:spcBef>
              <a:buFontTx/>
              <a:buChar char="•"/>
            </a:pPr>
            <a:r>
              <a:rPr lang="de-DE" sz="1600" dirty="0">
                <a:solidFill>
                  <a:srgbClr val="000066"/>
                </a:solidFill>
              </a:rPr>
              <a:t>	</a:t>
            </a:r>
            <a:r>
              <a:rPr lang="de-DE" sz="1600" b="1" i="1" dirty="0" smtClean="0">
                <a:solidFill>
                  <a:srgbClr val="000066"/>
                </a:solidFill>
              </a:rPr>
              <a:t>Geoökologie 			</a:t>
            </a:r>
            <a:r>
              <a:rPr lang="de-DE" sz="1400" dirty="0" smtClean="0">
                <a:solidFill>
                  <a:srgbClr val="000066"/>
                </a:solidFill>
              </a:rPr>
              <a:t>seit 2004</a:t>
            </a:r>
            <a:endParaRPr lang="de-DE" sz="1400" dirty="0">
              <a:solidFill>
                <a:srgbClr val="000066"/>
              </a:solidFill>
            </a:endParaRPr>
          </a:p>
        </p:txBody>
      </p:sp>
      <p:sp>
        <p:nvSpPr>
          <p:cNvPr id="54277" name="Rectangle 5"/>
          <p:cNvSpPr>
            <a:spLocks noChangeArrowheads="1"/>
          </p:cNvSpPr>
          <p:nvPr/>
        </p:nvSpPr>
        <p:spPr bwMode="auto">
          <a:xfrm>
            <a:off x="1902853" y="3234462"/>
            <a:ext cx="5595571" cy="338554"/>
          </a:xfrm>
          <a:prstGeom prst="rect">
            <a:avLst/>
          </a:prstGeom>
          <a:noFill/>
          <a:ln w="9525">
            <a:noFill/>
            <a:miter lim="800000"/>
            <a:headEnd/>
            <a:tailEnd/>
          </a:ln>
        </p:spPr>
        <p:txBody>
          <a:bodyPr wrap="none">
            <a:spAutoFit/>
          </a:bodyPr>
          <a:lstStyle/>
          <a:p>
            <a:pPr algn="l">
              <a:spcBef>
                <a:spcPct val="20000"/>
              </a:spcBef>
              <a:buFontTx/>
              <a:buChar char="•"/>
            </a:pPr>
            <a:r>
              <a:rPr lang="de-DE" sz="1600" dirty="0">
                <a:solidFill>
                  <a:srgbClr val="000066"/>
                </a:solidFill>
              </a:rPr>
              <a:t>	</a:t>
            </a:r>
            <a:r>
              <a:rPr lang="de-DE" sz="1600" b="1" i="1" dirty="0">
                <a:solidFill>
                  <a:srgbClr val="000066"/>
                </a:solidFill>
              </a:rPr>
              <a:t>Integrative </a:t>
            </a:r>
            <a:r>
              <a:rPr lang="de-DE" sz="1600" b="1" i="1" dirty="0" smtClean="0">
                <a:solidFill>
                  <a:srgbClr val="000066"/>
                </a:solidFill>
              </a:rPr>
              <a:t>Modellierung		</a:t>
            </a:r>
            <a:r>
              <a:rPr lang="de-DE" sz="1400" dirty="0" smtClean="0">
                <a:solidFill>
                  <a:srgbClr val="000066"/>
                </a:solidFill>
              </a:rPr>
              <a:t>bis 2011</a:t>
            </a:r>
            <a:endParaRPr lang="de-DE" sz="1400" dirty="0">
              <a:solidFill>
                <a:srgbClr val="000066"/>
              </a:solidFill>
            </a:endParaRPr>
          </a:p>
        </p:txBody>
      </p:sp>
      <p:sp>
        <p:nvSpPr>
          <p:cNvPr id="54278" name="Rectangle 6"/>
          <p:cNvSpPr>
            <a:spLocks noChangeArrowheads="1"/>
          </p:cNvSpPr>
          <p:nvPr/>
        </p:nvSpPr>
        <p:spPr bwMode="auto">
          <a:xfrm>
            <a:off x="1905673" y="2874422"/>
            <a:ext cx="5668539" cy="338554"/>
          </a:xfrm>
          <a:prstGeom prst="rect">
            <a:avLst/>
          </a:prstGeom>
          <a:noFill/>
          <a:ln w="9525">
            <a:noFill/>
            <a:miter lim="800000"/>
            <a:headEnd/>
            <a:tailEnd/>
          </a:ln>
        </p:spPr>
        <p:txBody>
          <a:bodyPr wrap="none">
            <a:spAutoFit/>
          </a:bodyPr>
          <a:lstStyle/>
          <a:p>
            <a:pPr algn="l">
              <a:spcBef>
                <a:spcPct val="20000"/>
              </a:spcBef>
              <a:buFontTx/>
              <a:buChar char="•"/>
            </a:pPr>
            <a:r>
              <a:rPr lang="de-DE" sz="1600" dirty="0">
                <a:solidFill>
                  <a:srgbClr val="000066"/>
                </a:solidFill>
              </a:rPr>
              <a:t>	</a:t>
            </a:r>
            <a:r>
              <a:rPr lang="de-DE" sz="1600" b="1" i="1" dirty="0" err="1" smtClean="0">
                <a:solidFill>
                  <a:srgbClr val="000066"/>
                </a:solidFill>
              </a:rPr>
              <a:t>Planktologie</a:t>
            </a:r>
            <a:r>
              <a:rPr lang="de-DE" sz="1600" b="1" i="1" dirty="0" smtClean="0">
                <a:solidFill>
                  <a:srgbClr val="000066"/>
                </a:solidFill>
              </a:rPr>
              <a:t>			</a:t>
            </a:r>
            <a:r>
              <a:rPr lang="de-DE" sz="1400" dirty="0" smtClean="0">
                <a:solidFill>
                  <a:srgbClr val="000066"/>
                </a:solidFill>
              </a:rPr>
              <a:t>seit 2008</a:t>
            </a:r>
            <a:endParaRPr lang="de-DE" sz="1400" dirty="0">
              <a:solidFill>
                <a:srgbClr val="000066"/>
              </a:solidFill>
            </a:endParaRPr>
          </a:p>
        </p:txBody>
      </p:sp>
      <p:sp>
        <p:nvSpPr>
          <p:cNvPr id="54279" name="Rectangle 7"/>
          <p:cNvSpPr>
            <a:spLocks noChangeArrowheads="1"/>
          </p:cNvSpPr>
          <p:nvPr/>
        </p:nvSpPr>
        <p:spPr bwMode="auto">
          <a:xfrm>
            <a:off x="1258888" y="1724025"/>
            <a:ext cx="4862421" cy="338554"/>
          </a:xfrm>
          <a:prstGeom prst="rect">
            <a:avLst/>
          </a:prstGeom>
          <a:noFill/>
          <a:ln w="9525">
            <a:noFill/>
            <a:miter lim="800000"/>
            <a:headEnd/>
            <a:tailEnd/>
          </a:ln>
        </p:spPr>
        <p:txBody>
          <a:bodyPr wrap="none">
            <a:spAutoFit/>
          </a:bodyPr>
          <a:lstStyle/>
          <a:p>
            <a:pPr algn="l">
              <a:spcBef>
                <a:spcPct val="20000"/>
              </a:spcBef>
            </a:pPr>
            <a:r>
              <a:rPr lang="de-DE" sz="1600" b="1" dirty="0">
                <a:solidFill>
                  <a:srgbClr val="000066"/>
                </a:solidFill>
              </a:rPr>
              <a:t>Die </a:t>
            </a:r>
            <a:r>
              <a:rPr lang="de-DE" sz="1600" b="1" dirty="0" smtClean="0">
                <a:solidFill>
                  <a:srgbClr val="000066"/>
                </a:solidFill>
              </a:rPr>
              <a:t>Arbeitsgruppen </a:t>
            </a:r>
            <a:r>
              <a:rPr lang="de-DE" sz="1600" b="1" dirty="0">
                <a:solidFill>
                  <a:srgbClr val="000066"/>
                </a:solidFill>
              </a:rPr>
              <a:t>des ICBM in Wilhelmshaven</a:t>
            </a:r>
          </a:p>
        </p:txBody>
      </p:sp>
      <p:sp>
        <p:nvSpPr>
          <p:cNvPr id="18440" name="Rectangle 8"/>
          <p:cNvSpPr>
            <a:spLocks noChangeArrowheads="1"/>
          </p:cNvSpPr>
          <p:nvPr/>
        </p:nvSpPr>
        <p:spPr bwMode="auto">
          <a:xfrm>
            <a:off x="7019925" y="6308725"/>
            <a:ext cx="2124075" cy="628650"/>
          </a:xfrm>
          <a:prstGeom prst="rect">
            <a:avLst/>
          </a:prstGeom>
          <a:solidFill>
            <a:srgbClr val="0655AC"/>
          </a:solidFill>
          <a:ln w="9525">
            <a:noFill/>
            <a:miter lim="800000"/>
            <a:headEnd/>
            <a:tailEnd/>
          </a:ln>
        </p:spPr>
        <p:txBody>
          <a:bodyPr wrap="none" anchor="ctr"/>
          <a:lstStyle/>
          <a:p>
            <a:endParaRPr lang="de-DE"/>
          </a:p>
        </p:txBody>
      </p:sp>
      <p:sp>
        <p:nvSpPr>
          <p:cNvPr id="18441" name="Rectangle 9"/>
          <p:cNvSpPr>
            <a:spLocks noChangeArrowheads="1"/>
          </p:cNvSpPr>
          <p:nvPr/>
        </p:nvSpPr>
        <p:spPr bwMode="auto">
          <a:xfrm>
            <a:off x="6659563" y="6559550"/>
            <a:ext cx="539750" cy="387350"/>
          </a:xfrm>
          <a:prstGeom prst="rect">
            <a:avLst/>
          </a:prstGeom>
          <a:solidFill>
            <a:srgbClr val="0655AC"/>
          </a:solidFill>
          <a:ln w="9525">
            <a:noFill/>
            <a:miter lim="800000"/>
            <a:headEnd/>
            <a:tailEnd/>
          </a:ln>
        </p:spPr>
        <p:txBody>
          <a:bodyPr wrap="none" anchor="ctr"/>
          <a:lstStyle/>
          <a:p>
            <a:endParaRPr lang="de-DE"/>
          </a:p>
        </p:txBody>
      </p:sp>
      <p:sp>
        <p:nvSpPr>
          <p:cNvPr id="18442" name="Oval 10"/>
          <p:cNvSpPr>
            <a:spLocks noChangeArrowheads="1"/>
          </p:cNvSpPr>
          <p:nvPr/>
        </p:nvSpPr>
        <p:spPr bwMode="auto">
          <a:xfrm>
            <a:off x="6659563" y="6310313"/>
            <a:ext cx="666750" cy="454025"/>
          </a:xfrm>
          <a:prstGeom prst="ellipse">
            <a:avLst/>
          </a:prstGeom>
          <a:solidFill>
            <a:srgbClr val="0655AC"/>
          </a:solidFill>
          <a:ln w="9525">
            <a:noFill/>
            <a:round/>
            <a:headEnd/>
            <a:tailEnd/>
          </a:ln>
        </p:spPr>
        <p:txBody>
          <a:bodyPr wrap="none" anchor="ctr"/>
          <a:lstStyle/>
          <a:p>
            <a:endParaRPr lang="de-DE"/>
          </a:p>
        </p:txBody>
      </p:sp>
      <p:sp>
        <p:nvSpPr>
          <p:cNvPr id="54283" name="Text Box 11"/>
          <p:cNvSpPr txBox="1">
            <a:spLocks noChangeArrowheads="1"/>
          </p:cNvSpPr>
          <p:nvPr/>
        </p:nvSpPr>
        <p:spPr bwMode="auto">
          <a:xfrm>
            <a:off x="7019925" y="6370638"/>
            <a:ext cx="1871663" cy="517525"/>
          </a:xfrm>
          <a:prstGeom prst="rect">
            <a:avLst/>
          </a:prstGeom>
          <a:noFill/>
          <a:ln w="9525">
            <a:noFill/>
            <a:miter lim="800000"/>
            <a:headEnd/>
            <a:tailEnd/>
          </a:ln>
          <a:effectLst/>
        </p:spPr>
        <p:txBody>
          <a:bodyPr>
            <a:spAutoFit/>
          </a:bodyPr>
          <a:lstStyle/>
          <a:p>
            <a:pPr algn="l" eaLnBrk="0" hangingPunct="0">
              <a:defRPr/>
            </a:pPr>
            <a:r>
              <a:rPr lang="en-US" sz="1400" b="1">
                <a:solidFill>
                  <a:schemeClr val="bg1"/>
                </a:solidFill>
                <a:effectLst>
                  <a:outerShdw blurRad="38100" dist="38100" dir="2700000" algn="tl">
                    <a:srgbClr val="C0C0C0"/>
                  </a:outerShdw>
                </a:effectLst>
              </a:rPr>
              <a:t>Die   </a:t>
            </a:r>
            <a:br>
              <a:rPr lang="en-US" sz="1400" b="1">
                <a:solidFill>
                  <a:schemeClr val="bg1"/>
                </a:solidFill>
                <a:effectLst>
                  <a:outerShdw blurRad="38100" dist="38100" dir="2700000" algn="tl">
                    <a:srgbClr val="C0C0C0"/>
                  </a:outerShdw>
                </a:effectLst>
              </a:rPr>
            </a:br>
            <a:r>
              <a:rPr lang="en-US" sz="1400" b="1">
                <a:solidFill>
                  <a:schemeClr val="bg1"/>
                </a:solidFill>
                <a:effectLst>
                  <a:outerShdw blurRad="38100" dist="38100" dir="2700000" algn="tl">
                    <a:srgbClr val="C0C0C0"/>
                  </a:outerShdw>
                </a:effectLst>
              </a:rPr>
              <a:t>  Arbeitsgruppen</a:t>
            </a:r>
          </a:p>
        </p:txBody>
      </p:sp>
      <p:sp>
        <p:nvSpPr>
          <p:cNvPr id="12" name="Rectangle 6"/>
          <p:cNvSpPr>
            <a:spLocks noChangeArrowheads="1"/>
          </p:cNvSpPr>
          <p:nvPr/>
        </p:nvSpPr>
        <p:spPr bwMode="auto">
          <a:xfrm>
            <a:off x="1907704" y="4314582"/>
            <a:ext cx="5514138" cy="338554"/>
          </a:xfrm>
          <a:prstGeom prst="rect">
            <a:avLst/>
          </a:prstGeom>
          <a:noFill/>
          <a:ln w="9525">
            <a:noFill/>
            <a:miter lim="800000"/>
            <a:headEnd/>
            <a:tailEnd/>
          </a:ln>
        </p:spPr>
        <p:txBody>
          <a:bodyPr wrap="none">
            <a:spAutoFit/>
          </a:bodyPr>
          <a:lstStyle/>
          <a:p>
            <a:pPr algn="l">
              <a:spcBef>
                <a:spcPct val="20000"/>
              </a:spcBef>
              <a:buFontTx/>
              <a:buChar char="•"/>
            </a:pPr>
            <a:r>
              <a:rPr lang="de-DE" sz="1600" dirty="0">
                <a:solidFill>
                  <a:srgbClr val="000066"/>
                </a:solidFill>
              </a:rPr>
              <a:t>	</a:t>
            </a:r>
            <a:r>
              <a:rPr lang="de-DE" sz="1600" b="1" i="1" dirty="0">
                <a:solidFill>
                  <a:srgbClr val="000066"/>
                </a:solidFill>
              </a:rPr>
              <a:t>Umweltbiochemie	</a:t>
            </a:r>
            <a:r>
              <a:rPr lang="de-DE" sz="1600" b="1" i="1" dirty="0" smtClean="0">
                <a:solidFill>
                  <a:srgbClr val="000066"/>
                </a:solidFill>
              </a:rPr>
              <a:t>	</a:t>
            </a:r>
            <a:r>
              <a:rPr lang="de-DE" sz="1600" b="1" i="1" dirty="0">
                <a:solidFill>
                  <a:srgbClr val="000066"/>
                </a:solidFill>
              </a:rPr>
              <a:t>	</a:t>
            </a:r>
            <a:r>
              <a:rPr lang="de-DE" sz="1400" dirty="0">
                <a:solidFill>
                  <a:srgbClr val="000066"/>
                </a:solidFill>
              </a:rPr>
              <a:t>seit </a:t>
            </a:r>
            <a:r>
              <a:rPr lang="de-DE" sz="1400" dirty="0" smtClean="0">
                <a:solidFill>
                  <a:srgbClr val="000066"/>
                </a:solidFill>
              </a:rPr>
              <a:t>2011</a:t>
            </a:r>
            <a:endParaRPr lang="de-DE" sz="1600" dirty="0">
              <a:solidFill>
                <a:srgbClr val="000066"/>
              </a:solidFill>
            </a:endParaRPr>
          </a:p>
        </p:txBody>
      </p:sp>
      <p:sp>
        <p:nvSpPr>
          <p:cNvPr id="13" name="Rectangle 3"/>
          <p:cNvSpPr>
            <a:spLocks noChangeArrowheads="1"/>
          </p:cNvSpPr>
          <p:nvPr/>
        </p:nvSpPr>
        <p:spPr bwMode="auto">
          <a:xfrm>
            <a:off x="1904383" y="3594502"/>
            <a:ext cx="5514138" cy="338554"/>
          </a:xfrm>
          <a:prstGeom prst="rect">
            <a:avLst/>
          </a:prstGeom>
          <a:noFill/>
          <a:ln w="9525">
            <a:noFill/>
            <a:miter lim="800000"/>
            <a:headEnd/>
            <a:tailEnd/>
          </a:ln>
        </p:spPr>
        <p:txBody>
          <a:bodyPr wrap="none">
            <a:spAutoFit/>
          </a:bodyPr>
          <a:lstStyle/>
          <a:p>
            <a:pPr algn="l">
              <a:spcBef>
                <a:spcPct val="20000"/>
              </a:spcBef>
              <a:buFontTx/>
              <a:buChar char="•"/>
            </a:pPr>
            <a:r>
              <a:rPr lang="de-DE" sz="1600" b="1" i="1" dirty="0" smtClean="0">
                <a:solidFill>
                  <a:srgbClr val="000066"/>
                </a:solidFill>
              </a:rPr>
              <a:t>	Marine </a:t>
            </a:r>
            <a:r>
              <a:rPr lang="de-DE" sz="1600" b="1" i="1" dirty="0" err="1">
                <a:solidFill>
                  <a:srgbClr val="000066"/>
                </a:solidFill>
              </a:rPr>
              <a:t>Sensorsyteme</a:t>
            </a:r>
            <a:r>
              <a:rPr lang="de-DE" sz="1600" b="1" i="1" dirty="0">
                <a:solidFill>
                  <a:srgbClr val="000066"/>
                </a:solidFill>
              </a:rPr>
              <a:t>		</a:t>
            </a:r>
            <a:r>
              <a:rPr lang="de-DE" sz="1400" dirty="0">
                <a:solidFill>
                  <a:srgbClr val="000066"/>
                </a:solidFill>
              </a:rPr>
              <a:t>seit </a:t>
            </a:r>
            <a:r>
              <a:rPr lang="de-DE" sz="1400" dirty="0" smtClean="0">
                <a:solidFill>
                  <a:srgbClr val="000066"/>
                </a:solidFill>
              </a:rPr>
              <a:t>2011</a:t>
            </a:r>
            <a:endParaRPr lang="de-DE" sz="1600" b="1" i="1" dirty="0">
              <a:solidFill>
                <a:srgbClr val="000066"/>
              </a:solidFill>
            </a:endParaRPr>
          </a:p>
        </p:txBody>
      </p:sp>
      <p:sp>
        <p:nvSpPr>
          <p:cNvPr id="14" name="Rectangle 3"/>
          <p:cNvSpPr>
            <a:spLocks noChangeArrowheads="1"/>
          </p:cNvSpPr>
          <p:nvPr/>
        </p:nvSpPr>
        <p:spPr bwMode="auto">
          <a:xfrm>
            <a:off x="1904923" y="5754742"/>
            <a:ext cx="5388013" cy="338554"/>
          </a:xfrm>
          <a:prstGeom prst="rect">
            <a:avLst/>
          </a:prstGeom>
          <a:noFill/>
          <a:ln w="9525">
            <a:noFill/>
            <a:miter lim="800000"/>
            <a:headEnd/>
            <a:tailEnd/>
          </a:ln>
        </p:spPr>
        <p:txBody>
          <a:bodyPr wrap="none">
            <a:spAutoFit/>
          </a:bodyPr>
          <a:lstStyle/>
          <a:p>
            <a:pPr algn="l">
              <a:spcBef>
                <a:spcPct val="20000"/>
              </a:spcBef>
              <a:buFontTx/>
              <a:buChar char="•"/>
            </a:pPr>
            <a:r>
              <a:rPr lang="de-DE" sz="1600" dirty="0" smtClean="0">
                <a:solidFill>
                  <a:srgbClr val="000066"/>
                </a:solidFill>
              </a:rPr>
              <a:t>	</a:t>
            </a:r>
            <a:r>
              <a:rPr lang="de-DE" sz="1600" b="1" i="1" dirty="0" smtClean="0">
                <a:solidFill>
                  <a:srgbClr val="000066"/>
                </a:solidFill>
              </a:rPr>
              <a:t>Marine Biosensoren	</a:t>
            </a:r>
            <a:r>
              <a:rPr lang="de-DE" sz="1600" b="1" i="1" dirty="0">
                <a:solidFill>
                  <a:srgbClr val="000066"/>
                </a:solidFill>
              </a:rPr>
              <a:t>	</a:t>
            </a:r>
            <a:r>
              <a:rPr lang="de-DE" sz="1400" dirty="0" smtClean="0">
                <a:solidFill>
                  <a:srgbClr val="000066"/>
                </a:solidFill>
              </a:rPr>
              <a:t>geplant</a:t>
            </a:r>
            <a:endParaRPr lang="de-DE" sz="1400" dirty="0">
              <a:solidFill>
                <a:srgbClr val="000066"/>
              </a:solidFill>
            </a:endParaRPr>
          </a:p>
        </p:txBody>
      </p:sp>
      <p:sp>
        <p:nvSpPr>
          <p:cNvPr id="15" name="Rectangle 6"/>
          <p:cNvSpPr>
            <a:spLocks noChangeArrowheads="1"/>
          </p:cNvSpPr>
          <p:nvPr/>
        </p:nvSpPr>
        <p:spPr bwMode="auto">
          <a:xfrm>
            <a:off x="1906625" y="5034662"/>
            <a:ext cx="5527475" cy="338554"/>
          </a:xfrm>
          <a:prstGeom prst="rect">
            <a:avLst/>
          </a:prstGeom>
          <a:noFill/>
          <a:ln w="9525">
            <a:noFill/>
            <a:miter lim="800000"/>
            <a:headEnd/>
            <a:tailEnd/>
          </a:ln>
        </p:spPr>
        <p:txBody>
          <a:bodyPr wrap="none">
            <a:spAutoFit/>
          </a:bodyPr>
          <a:lstStyle/>
          <a:p>
            <a:pPr algn="l">
              <a:spcBef>
                <a:spcPct val="20000"/>
              </a:spcBef>
              <a:buFontTx/>
              <a:buChar char="•"/>
            </a:pPr>
            <a:r>
              <a:rPr lang="de-DE" sz="1600" dirty="0">
                <a:solidFill>
                  <a:srgbClr val="000066"/>
                </a:solidFill>
              </a:rPr>
              <a:t>	</a:t>
            </a:r>
            <a:r>
              <a:rPr lang="de-DE" sz="1600" b="1" i="1" dirty="0" smtClean="0">
                <a:solidFill>
                  <a:srgbClr val="000066"/>
                </a:solidFill>
              </a:rPr>
              <a:t>Meeresoberflächen</a:t>
            </a:r>
            <a:r>
              <a:rPr lang="de-DE" sz="1600" dirty="0" smtClean="0">
                <a:solidFill>
                  <a:srgbClr val="000066"/>
                </a:solidFill>
              </a:rPr>
              <a:t> (ERC Grants)</a:t>
            </a:r>
            <a:r>
              <a:rPr lang="de-DE" sz="1600" b="1" i="1" dirty="0">
                <a:solidFill>
                  <a:srgbClr val="000066"/>
                </a:solidFill>
              </a:rPr>
              <a:t>	</a:t>
            </a:r>
            <a:r>
              <a:rPr lang="de-DE" sz="1400" dirty="0">
                <a:solidFill>
                  <a:srgbClr val="000066"/>
                </a:solidFill>
              </a:rPr>
              <a:t>seit </a:t>
            </a:r>
            <a:r>
              <a:rPr lang="de-DE" sz="1400" dirty="0" smtClean="0">
                <a:solidFill>
                  <a:srgbClr val="000066"/>
                </a:solidFill>
              </a:rPr>
              <a:t>2014</a:t>
            </a:r>
            <a:endParaRPr lang="de-DE" sz="1600" dirty="0">
              <a:solidFill>
                <a:srgbClr val="000066"/>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279"/>
                                        </p:tgtEl>
                                        <p:attrNameLst>
                                          <p:attrName>style.visibility</p:attrName>
                                        </p:attrNameLst>
                                      </p:cBhvr>
                                      <p:to>
                                        <p:strVal val="visible"/>
                                      </p:to>
                                    </p:set>
                                    <p:animEffect transition="in" filter="wipe(left)">
                                      <p:cBhvr>
                                        <p:cTn id="7" dur="1000"/>
                                        <p:tgtEl>
                                          <p:spTgt spid="5427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4276"/>
                                        </p:tgtEl>
                                        <p:attrNameLst>
                                          <p:attrName>style.visibility</p:attrName>
                                        </p:attrNameLst>
                                      </p:cBhvr>
                                      <p:to>
                                        <p:strVal val="visible"/>
                                      </p:to>
                                    </p:set>
                                    <p:animEffect transition="in" filter="wipe(down)">
                                      <p:cBhvr>
                                        <p:cTn id="12" dur="500"/>
                                        <p:tgtEl>
                                          <p:spTgt spid="5427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4275"/>
                                        </p:tgtEl>
                                        <p:attrNameLst>
                                          <p:attrName>style.visibility</p:attrName>
                                        </p:attrNameLst>
                                      </p:cBhvr>
                                      <p:to>
                                        <p:strVal val="visible"/>
                                      </p:to>
                                    </p:set>
                                    <p:animEffect transition="in" filter="wipe(left)">
                                      <p:cBhvr>
                                        <p:cTn id="17" dur="1000"/>
                                        <p:tgtEl>
                                          <p:spTgt spid="5427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4278"/>
                                        </p:tgtEl>
                                        <p:attrNameLst>
                                          <p:attrName>style.visibility</p:attrName>
                                        </p:attrNameLst>
                                      </p:cBhvr>
                                      <p:to>
                                        <p:strVal val="visible"/>
                                      </p:to>
                                    </p:set>
                                    <p:animEffect transition="in" filter="wipe(left)">
                                      <p:cBhvr>
                                        <p:cTn id="22" dur="1000"/>
                                        <p:tgtEl>
                                          <p:spTgt spid="54278"/>
                                        </p:tgtEl>
                                      </p:cBhvr>
                                    </p:animEffect>
                                  </p:childTnLst>
                                </p:cTn>
                              </p:par>
                              <p:par>
                                <p:cTn id="23" presetID="10" presetClass="exit" presetSubtype="0" fill="hold" grpId="1" nodeType="withEffect">
                                  <p:stCondLst>
                                    <p:cond delay="0"/>
                                  </p:stCondLst>
                                  <p:childTnLst>
                                    <p:animEffect transition="out" filter="fade">
                                      <p:cBhvr>
                                        <p:cTn id="24" dur="2000"/>
                                        <p:tgtEl>
                                          <p:spTgt spid="54275"/>
                                        </p:tgtEl>
                                      </p:cBhvr>
                                    </p:animEffect>
                                    <p:set>
                                      <p:cBhvr>
                                        <p:cTn id="25" dur="1" fill="hold">
                                          <p:stCondLst>
                                            <p:cond delay="1999"/>
                                          </p:stCondLst>
                                        </p:cTn>
                                        <p:tgtEl>
                                          <p:spTgt spid="5427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54277"/>
                                        </p:tgtEl>
                                        <p:attrNameLst>
                                          <p:attrName>style.visibility</p:attrName>
                                        </p:attrNameLst>
                                      </p:cBhvr>
                                      <p:to>
                                        <p:strVal val="visible"/>
                                      </p:to>
                                    </p:set>
                                    <p:animEffect transition="in" filter="wipe(down)">
                                      <p:cBhvr>
                                        <p:cTn id="30" dur="1000"/>
                                        <p:tgtEl>
                                          <p:spTgt spid="54277"/>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grpId="1" nodeType="clickEffect">
                                  <p:stCondLst>
                                    <p:cond delay="0"/>
                                  </p:stCondLst>
                                  <p:childTnLst>
                                    <p:animEffect transition="out" filter="blinds(horizontal)">
                                      <p:cBhvr>
                                        <p:cTn id="34" dur="500"/>
                                        <p:tgtEl>
                                          <p:spTgt spid="54277"/>
                                        </p:tgtEl>
                                      </p:cBhvr>
                                    </p:animEffect>
                                    <p:set>
                                      <p:cBhvr>
                                        <p:cTn id="35" dur="1" fill="hold">
                                          <p:stCondLst>
                                            <p:cond delay="499"/>
                                          </p:stCondLst>
                                        </p:cTn>
                                        <p:tgtEl>
                                          <p:spTgt spid="54277"/>
                                        </p:tgtEl>
                                        <p:attrNameLst>
                                          <p:attrName>style.visibility</p:attrName>
                                        </p:attrNameLst>
                                      </p:cBhvr>
                                      <p:to>
                                        <p:strVal val="hidden"/>
                                      </p:to>
                                    </p:se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10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10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left)">
                                      <p:cBhvr>
                                        <p:cTn id="49" dur="10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left)">
                                      <p:cBhvr>
                                        <p:cTn id="5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p:bldP spid="54275" grpId="1"/>
      <p:bldP spid="54276" grpId="0"/>
      <p:bldP spid="54277" grpId="0"/>
      <p:bldP spid="54277" grpId="1"/>
      <p:bldP spid="54278" grpId="0"/>
      <p:bldP spid="54279" grpId="0"/>
      <p:bldP spid="12" grpId="0"/>
      <p:bldP spid="13" grpId="0"/>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ChangeArrowheads="1"/>
          </p:cNvSpPr>
          <p:nvPr/>
        </p:nvSpPr>
        <p:spPr bwMode="auto">
          <a:xfrm>
            <a:off x="1258888" y="1724025"/>
            <a:ext cx="3028950" cy="336550"/>
          </a:xfrm>
          <a:prstGeom prst="rect">
            <a:avLst/>
          </a:prstGeom>
          <a:noFill/>
          <a:ln w="9525">
            <a:noFill/>
            <a:miter lim="800000"/>
            <a:headEnd/>
            <a:tailEnd/>
          </a:ln>
        </p:spPr>
        <p:txBody>
          <a:bodyPr wrap="none">
            <a:spAutoFit/>
          </a:bodyPr>
          <a:lstStyle/>
          <a:p>
            <a:pPr algn="l">
              <a:spcBef>
                <a:spcPct val="20000"/>
              </a:spcBef>
            </a:pPr>
            <a:r>
              <a:rPr lang="de-DE" sz="1600" b="1">
                <a:solidFill>
                  <a:srgbClr val="000066"/>
                </a:solidFill>
              </a:rPr>
              <a:t>Arbeitsgruppe </a:t>
            </a:r>
            <a:r>
              <a:rPr lang="de-DE" sz="1600" b="1" i="1">
                <a:solidFill>
                  <a:srgbClr val="000066"/>
                </a:solidFill>
              </a:rPr>
              <a:t>Meereschemie</a:t>
            </a:r>
          </a:p>
        </p:txBody>
      </p:sp>
      <p:sp>
        <p:nvSpPr>
          <p:cNvPr id="24579" name="Rectangle 5"/>
          <p:cNvSpPr>
            <a:spLocks noChangeArrowheads="1"/>
          </p:cNvSpPr>
          <p:nvPr/>
        </p:nvSpPr>
        <p:spPr bwMode="auto">
          <a:xfrm>
            <a:off x="7019925" y="6308725"/>
            <a:ext cx="2124075" cy="628650"/>
          </a:xfrm>
          <a:prstGeom prst="rect">
            <a:avLst/>
          </a:prstGeom>
          <a:solidFill>
            <a:srgbClr val="0655AC"/>
          </a:solidFill>
          <a:ln w="9525">
            <a:noFill/>
            <a:miter lim="800000"/>
            <a:headEnd/>
            <a:tailEnd/>
          </a:ln>
        </p:spPr>
        <p:txBody>
          <a:bodyPr wrap="none" anchor="ctr"/>
          <a:lstStyle/>
          <a:p>
            <a:endParaRPr lang="de-DE"/>
          </a:p>
        </p:txBody>
      </p:sp>
      <p:sp>
        <p:nvSpPr>
          <p:cNvPr id="24580" name="Rectangle 6"/>
          <p:cNvSpPr>
            <a:spLocks noChangeArrowheads="1"/>
          </p:cNvSpPr>
          <p:nvPr/>
        </p:nvSpPr>
        <p:spPr bwMode="auto">
          <a:xfrm>
            <a:off x="6659563" y="6559550"/>
            <a:ext cx="539750" cy="387350"/>
          </a:xfrm>
          <a:prstGeom prst="rect">
            <a:avLst/>
          </a:prstGeom>
          <a:solidFill>
            <a:srgbClr val="0655AC"/>
          </a:solidFill>
          <a:ln w="9525">
            <a:noFill/>
            <a:miter lim="800000"/>
            <a:headEnd/>
            <a:tailEnd/>
          </a:ln>
        </p:spPr>
        <p:txBody>
          <a:bodyPr wrap="none" anchor="ctr"/>
          <a:lstStyle/>
          <a:p>
            <a:endParaRPr lang="de-DE"/>
          </a:p>
        </p:txBody>
      </p:sp>
      <p:sp>
        <p:nvSpPr>
          <p:cNvPr id="24581" name="Oval 7"/>
          <p:cNvSpPr>
            <a:spLocks noChangeArrowheads="1"/>
          </p:cNvSpPr>
          <p:nvPr/>
        </p:nvSpPr>
        <p:spPr bwMode="auto">
          <a:xfrm>
            <a:off x="6659563" y="6310313"/>
            <a:ext cx="666750" cy="454025"/>
          </a:xfrm>
          <a:prstGeom prst="ellipse">
            <a:avLst/>
          </a:prstGeom>
          <a:solidFill>
            <a:srgbClr val="0655AC"/>
          </a:solidFill>
          <a:ln w="9525">
            <a:noFill/>
            <a:round/>
            <a:headEnd/>
            <a:tailEnd/>
          </a:ln>
        </p:spPr>
        <p:txBody>
          <a:bodyPr wrap="none" anchor="ctr"/>
          <a:lstStyle/>
          <a:p>
            <a:endParaRPr lang="de-DE"/>
          </a:p>
        </p:txBody>
      </p:sp>
      <p:sp>
        <p:nvSpPr>
          <p:cNvPr id="15368" name="Text Box 8"/>
          <p:cNvSpPr txBox="1">
            <a:spLocks noChangeArrowheads="1"/>
          </p:cNvSpPr>
          <p:nvPr/>
        </p:nvSpPr>
        <p:spPr bwMode="auto">
          <a:xfrm>
            <a:off x="7164388" y="6407150"/>
            <a:ext cx="1582737" cy="304800"/>
          </a:xfrm>
          <a:prstGeom prst="rect">
            <a:avLst/>
          </a:prstGeom>
          <a:noFill/>
          <a:ln w="9525">
            <a:noFill/>
            <a:miter lim="800000"/>
            <a:headEnd/>
            <a:tailEnd/>
          </a:ln>
          <a:effectLst/>
        </p:spPr>
        <p:txBody>
          <a:bodyPr>
            <a:spAutoFit/>
          </a:bodyPr>
          <a:lstStyle/>
          <a:p>
            <a:pPr algn="l" eaLnBrk="0" hangingPunct="0">
              <a:defRPr/>
            </a:pPr>
            <a:r>
              <a:rPr lang="en-US" sz="1400" b="1">
                <a:solidFill>
                  <a:schemeClr val="bg1"/>
                </a:solidFill>
                <a:effectLst>
                  <a:outerShdw blurRad="38100" dist="38100" dir="2700000" algn="tl">
                    <a:srgbClr val="C0C0C0"/>
                  </a:outerShdw>
                </a:effectLst>
              </a:rPr>
              <a:t>Meereschemie</a:t>
            </a:r>
          </a:p>
        </p:txBody>
      </p:sp>
      <p:pic>
        <p:nvPicPr>
          <p:cNvPr id="15369" name="Picture 9"/>
          <p:cNvPicPr>
            <a:picLocks noChangeAspect="1" noChangeArrowheads="1"/>
          </p:cNvPicPr>
          <p:nvPr/>
        </p:nvPicPr>
        <p:blipFill>
          <a:blip r:embed="rId3" cstate="print"/>
          <a:srcRect/>
          <a:stretch>
            <a:fillRect/>
          </a:stretch>
        </p:blipFill>
        <p:spPr bwMode="auto">
          <a:xfrm>
            <a:off x="4859338" y="1844675"/>
            <a:ext cx="2263775" cy="31686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370" name="Rectangle 10"/>
          <p:cNvSpPr>
            <a:spLocks noChangeArrowheads="1"/>
          </p:cNvSpPr>
          <p:nvPr/>
        </p:nvSpPr>
        <p:spPr bwMode="auto">
          <a:xfrm>
            <a:off x="5340350" y="4437063"/>
            <a:ext cx="2087563" cy="493712"/>
          </a:xfrm>
          <a:prstGeom prst="rect">
            <a:avLst/>
          </a:prstGeom>
          <a:noFill/>
          <a:ln w="9525">
            <a:noFill/>
            <a:miter lim="800000"/>
            <a:headEnd/>
            <a:tailEnd/>
          </a:ln>
        </p:spPr>
        <p:txBody>
          <a:bodyPr>
            <a:spAutoFit/>
          </a:bodyPr>
          <a:lstStyle/>
          <a:p>
            <a:pPr algn="l">
              <a:spcBef>
                <a:spcPct val="20000"/>
              </a:spcBef>
            </a:pPr>
            <a:r>
              <a:rPr lang="de-DE" sz="1200">
                <a:solidFill>
                  <a:srgbClr val="000066"/>
                </a:solidFill>
              </a:rPr>
              <a:t>Leiter der Arbeitsgruppe:</a:t>
            </a:r>
          </a:p>
          <a:p>
            <a:pPr algn="l">
              <a:spcBef>
                <a:spcPct val="20000"/>
              </a:spcBef>
            </a:pPr>
            <a:r>
              <a:rPr lang="de-DE" sz="1200" b="1">
                <a:solidFill>
                  <a:srgbClr val="000066"/>
                </a:solidFill>
              </a:rPr>
              <a:t>Prof. Dr. Gerd Liebezeit</a:t>
            </a:r>
            <a:endParaRPr lang="de-DE" sz="1200" b="1" i="1">
              <a:solidFill>
                <a:srgbClr val="000066"/>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5369"/>
                                        </p:tgtEl>
                                        <p:attrNameLst>
                                          <p:attrName>style.visibility</p:attrName>
                                        </p:attrNameLst>
                                      </p:cBhvr>
                                      <p:to>
                                        <p:strVal val="visible"/>
                                      </p:to>
                                    </p:set>
                                    <p:animEffect transition="in" filter="checkerboard(across)">
                                      <p:cBhvr>
                                        <p:cTn id="7" dur="500"/>
                                        <p:tgtEl>
                                          <p:spTgt spid="1536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370"/>
                                        </p:tgtEl>
                                        <p:attrNameLst>
                                          <p:attrName>style.visibility</p:attrName>
                                        </p:attrNameLst>
                                      </p:cBhvr>
                                      <p:to>
                                        <p:strVal val="visible"/>
                                      </p:to>
                                    </p:set>
                                    <p:animEffect transition="in" filter="wipe(left)">
                                      <p:cBhvr>
                                        <p:cTn id="10" dur="500"/>
                                        <p:tgtEl>
                                          <p:spTgt spid="15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928662" y="1273800"/>
            <a:ext cx="7358114" cy="5227034"/>
          </a:xfrm>
          <a:prstGeom prst="rect">
            <a:avLst/>
          </a:prstGeom>
          <a:noFill/>
          <a:ln w="9525">
            <a:noFill/>
            <a:miter lim="800000"/>
            <a:headEnd/>
            <a:tailEnd/>
          </a:ln>
          <a:effectLst/>
        </p:spPr>
      </p:pic>
      <p:sp>
        <p:nvSpPr>
          <p:cNvPr id="25602" name="Rectangle 2"/>
          <p:cNvSpPr>
            <a:spLocks noChangeArrowheads="1"/>
          </p:cNvSpPr>
          <p:nvPr/>
        </p:nvSpPr>
        <p:spPr bwMode="auto">
          <a:xfrm>
            <a:off x="7019925" y="6308725"/>
            <a:ext cx="2124075" cy="628650"/>
          </a:xfrm>
          <a:prstGeom prst="rect">
            <a:avLst/>
          </a:prstGeom>
          <a:solidFill>
            <a:srgbClr val="0655AC"/>
          </a:solidFill>
          <a:ln w="9525">
            <a:noFill/>
            <a:miter lim="800000"/>
            <a:headEnd/>
            <a:tailEnd/>
          </a:ln>
        </p:spPr>
        <p:txBody>
          <a:bodyPr wrap="none" anchor="ctr"/>
          <a:lstStyle/>
          <a:p>
            <a:endParaRPr lang="de-DE"/>
          </a:p>
        </p:txBody>
      </p:sp>
      <p:sp>
        <p:nvSpPr>
          <p:cNvPr id="25603" name="Rectangle 3"/>
          <p:cNvSpPr>
            <a:spLocks noChangeArrowheads="1"/>
          </p:cNvSpPr>
          <p:nvPr/>
        </p:nvSpPr>
        <p:spPr bwMode="auto">
          <a:xfrm>
            <a:off x="6659563" y="6559550"/>
            <a:ext cx="539750" cy="387350"/>
          </a:xfrm>
          <a:prstGeom prst="rect">
            <a:avLst/>
          </a:prstGeom>
          <a:solidFill>
            <a:srgbClr val="0655AC"/>
          </a:solidFill>
          <a:ln w="9525">
            <a:noFill/>
            <a:miter lim="800000"/>
            <a:headEnd/>
            <a:tailEnd/>
          </a:ln>
        </p:spPr>
        <p:txBody>
          <a:bodyPr wrap="none" anchor="ctr"/>
          <a:lstStyle/>
          <a:p>
            <a:endParaRPr lang="de-DE"/>
          </a:p>
        </p:txBody>
      </p:sp>
      <p:sp>
        <p:nvSpPr>
          <p:cNvPr id="25604" name="Oval 4"/>
          <p:cNvSpPr>
            <a:spLocks noChangeArrowheads="1"/>
          </p:cNvSpPr>
          <p:nvPr/>
        </p:nvSpPr>
        <p:spPr bwMode="auto">
          <a:xfrm>
            <a:off x="6659563" y="6310313"/>
            <a:ext cx="666750" cy="454025"/>
          </a:xfrm>
          <a:prstGeom prst="ellipse">
            <a:avLst/>
          </a:prstGeom>
          <a:solidFill>
            <a:srgbClr val="0655AC"/>
          </a:solidFill>
          <a:ln w="9525">
            <a:noFill/>
            <a:round/>
            <a:headEnd/>
            <a:tailEnd/>
          </a:ln>
        </p:spPr>
        <p:txBody>
          <a:bodyPr wrap="none" anchor="ctr"/>
          <a:lstStyle/>
          <a:p>
            <a:endParaRPr lang="de-DE"/>
          </a:p>
        </p:txBody>
      </p:sp>
      <p:sp>
        <p:nvSpPr>
          <p:cNvPr id="74757" name="Text Box 5"/>
          <p:cNvSpPr txBox="1">
            <a:spLocks noChangeArrowheads="1"/>
          </p:cNvSpPr>
          <p:nvPr/>
        </p:nvSpPr>
        <p:spPr bwMode="auto">
          <a:xfrm>
            <a:off x="7164388" y="6407150"/>
            <a:ext cx="1582737" cy="304800"/>
          </a:xfrm>
          <a:prstGeom prst="rect">
            <a:avLst/>
          </a:prstGeom>
          <a:noFill/>
          <a:ln w="9525">
            <a:noFill/>
            <a:miter lim="800000"/>
            <a:headEnd/>
            <a:tailEnd/>
          </a:ln>
          <a:effectLst/>
        </p:spPr>
        <p:txBody>
          <a:bodyPr>
            <a:spAutoFit/>
          </a:bodyPr>
          <a:lstStyle/>
          <a:p>
            <a:pPr algn="l" eaLnBrk="0" hangingPunct="0">
              <a:defRPr/>
            </a:pPr>
            <a:r>
              <a:rPr lang="en-US" sz="1400" b="1" dirty="0" err="1">
                <a:solidFill>
                  <a:schemeClr val="bg1"/>
                </a:solidFill>
                <a:effectLst>
                  <a:outerShdw blurRad="38100" dist="38100" dir="2700000" algn="tl">
                    <a:srgbClr val="C0C0C0"/>
                  </a:outerShdw>
                </a:effectLst>
              </a:rPr>
              <a:t>Meereschemie</a:t>
            </a:r>
            <a:endParaRPr lang="en-US" sz="1400" b="1" dirty="0">
              <a:solidFill>
                <a:schemeClr val="bg1"/>
              </a:solidFill>
              <a:effectLst>
                <a:outerShdw blurRad="38100" dist="38100" dir="2700000" algn="tl">
                  <a:srgbClr val="C0C0C0"/>
                </a:outerShdw>
              </a:effectLst>
            </a:endParaRPr>
          </a:p>
        </p:txBody>
      </p:sp>
      <p:sp>
        <p:nvSpPr>
          <p:cNvPr id="74758" name="Rectangle 6"/>
          <p:cNvSpPr>
            <a:spLocks noChangeArrowheads="1"/>
          </p:cNvSpPr>
          <p:nvPr/>
        </p:nvSpPr>
        <p:spPr bwMode="auto">
          <a:xfrm>
            <a:off x="1042988" y="2060575"/>
            <a:ext cx="7815291" cy="4401205"/>
          </a:xfrm>
          <a:prstGeom prst="rect">
            <a:avLst/>
          </a:prstGeom>
          <a:noFill/>
          <a:ln w="9525">
            <a:noFill/>
            <a:miter lim="800000"/>
            <a:headEnd/>
            <a:tailEnd/>
          </a:ln>
        </p:spPr>
        <p:txBody>
          <a:bodyPr wrap="square">
            <a:spAutoFit/>
          </a:bodyPr>
          <a:lstStyle/>
          <a:p>
            <a:pPr algn="l">
              <a:spcBef>
                <a:spcPct val="20000"/>
              </a:spcBef>
            </a:pPr>
            <a:r>
              <a:rPr lang="de-DE" sz="1600" b="1" dirty="0" smtClean="0">
                <a:solidFill>
                  <a:srgbClr val="000066"/>
                </a:solidFill>
              </a:rPr>
              <a:t>Forschungsschwerpunkte</a:t>
            </a:r>
          </a:p>
          <a:p>
            <a:pPr algn="l">
              <a:spcBef>
                <a:spcPct val="20000"/>
              </a:spcBef>
            </a:pPr>
            <a:endParaRPr lang="de-DE" sz="1000" dirty="0" smtClean="0">
              <a:solidFill>
                <a:srgbClr val="000066"/>
              </a:solidFill>
            </a:endParaRPr>
          </a:p>
          <a:p>
            <a:pPr algn="l">
              <a:buFont typeface="Arial" pitchFamily="34" charset="0"/>
              <a:buChar char="•"/>
            </a:pPr>
            <a:r>
              <a:rPr lang="de-DE" sz="1600" dirty="0" smtClean="0"/>
              <a:t> </a:t>
            </a:r>
            <a:r>
              <a:rPr lang="de-DE" sz="1600" dirty="0" smtClean="0">
                <a:solidFill>
                  <a:schemeClr val="accent2">
                    <a:lumMod val="75000"/>
                  </a:schemeClr>
                </a:solidFill>
              </a:rPr>
              <a:t>Müll und Mikromüll als Senke und Quelle organischer Schadstoffe </a:t>
            </a:r>
            <a:br>
              <a:rPr lang="de-DE" sz="1600" dirty="0" smtClean="0">
                <a:solidFill>
                  <a:schemeClr val="accent2">
                    <a:lumMod val="75000"/>
                  </a:schemeClr>
                </a:solidFill>
              </a:rPr>
            </a:br>
            <a:endParaRPr lang="de-DE" sz="1600" dirty="0" smtClean="0">
              <a:solidFill>
                <a:schemeClr val="accent2">
                  <a:lumMod val="75000"/>
                </a:schemeClr>
              </a:solidFill>
            </a:endParaRPr>
          </a:p>
          <a:p>
            <a:pPr algn="l">
              <a:buFont typeface="Arial" pitchFamily="34" charset="0"/>
              <a:buChar char="•"/>
            </a:pPr>
            <a:r>
              <a:rPr lang="de-DE" sz="1600" dirty="0" smtClean="0">
                <a:solidFill>
                  <a:schemeClr val="accent2">
                    <a:lumMod val="75000"/>
                  </a:schemeClr>
                </a:solidFill>
              </a:rPr>
              <a:t> Anorganische Nährsalze in ausgewählten Wattgebieten - landseitige </a:t>
            </a:r>
          </a:p>
          <a:p>
            <a:pPr algn="l"/>
            <a:r>
              <a:rPr lang="de-DE" sz="1600" dirty="0" smtClean="0">
                <a:solidFill>
                  <a:schemeClr val="accent2">
                    <a:lumMod val="75000"/>
                  </a:schemeClr>
                </a:solidFill>
              </a:rPr>
              <a:t>  und atmosphärische Einträge </a:t>
            </a:r>
            <a:br>
              <a:rPr lang="de-DE" sz="1600" dirty="0" smtClean="0">
                <a:solidFill>
                  <a:schemeClr val="accent2">
                    <a:lumMod val="75000"/>
                  </a:schemeClr>
                </a:solidFill>
              </a:rPr>
            </a:br>
            <a:endParaRPr lang="de-DE" sz="1600" dirty="0" smtClean="0">
              <a:solidFill>
                <a:schemeClr val="accent2">
                  <a:lumMod val="75000"/>
                </a:schemeClr>
              </a:solidFill>
            </a:endParaRPr>
          </a:p>
          <a:p>
            <a:pPr algn="l">
              <a:buFont typeface="Arial" pitchFamily="34" charset="0"/>
              <a:buChar char="•"/>
            </a:pPr>
            <a:r>
              <a:rPr lang="de-DE" sz="1600" dirty="0" smtClean="0">
                <a:solidFill>
                  <a:schemeClr val="accent2">
                    <a:lumMod val="75000"/>
                  </a:schemeClr>
                </a:solidFill>
              </a:rPr>
              <a:t> Quecksilber in limnischen und marinen Wässern und Sedimenten </a:t>
            </a:r>
            <a:br>
              <a:rPr lang="de-DE" sz="1600" dirty="0" smtClean="0">
                <a:solidFill>
                  <a:schemeClr val="accent2">
                    <a:lumMod val="75000"/>
                  </a:schemeClr>
                </a:solidFill>
              </a:rPr>
            </a:br>
            <a:endParaRPr lang="de-DE" sz="1600" dirty="0" smtClean="0">
              <a:solidFill>
                <a:schemeClr val="accent2">
                  <a:lumMod val="75000"/>
                </a:schemeClr>
              </a:solidFill>
            </a:endParaRPr>
          </a:p>
          <a:p>
            <a:pPr algn="l">
              <a:buFont typeface="Arial" pitchFamily="34" charset="0"/>
              <a:buChar char="•"/>
            </a:pPr>
            <a:r>
              <a:rPr lang="de-DE" sz="1600" dirty="0" smtClean="0">
                <a:solidFill>
                  <a:schemeClr val="accent2">
                    <a:lumMod val="75000"/>
                  </a:schemeClr>
                </a:solidFill>
              </a:rPr>
              <a:t> Chlorierte organische Schadstoffe in Sedimenten und </a:t>
            </a:r>
            <a:r>
              <a:rPr lang="de-DE" sz="1600" dirty="0" err="1" smtClean="0">
                <a:solidFill>
                  <a:schemeClr val="accent2">
                    <a:lumMod val="75000"/>
                  </a:schemeClr>
                </a:solidFill>
              </a:rPr>
              <a:t>Biota</a:t>
            </a:r>
            <a:r>
              <a:rPr lang="de-DE" sz="1600" dirty="0" smtClean="0">
                <a:solidFill>
                  <a:schemeClr val="accent2">
                    <a:lumMod val="75000"/>
                  </a:schemeClr>
                </a:solidFill>
              </a:rPr>
              <a:t> </a:t>
            </a:r>
            <a:br>
              <a:rPr lang="de-DE" sz="1600" dirty="0" smtClean="0">
                <a:solidFill>
                  <a:schemeClr val="accent2">
                    <a:lumMod val="75000"/>
                  </a:schemeClr>
                </a:solidFill>
              </a:rPr>
            </a:br>
            <a:endParaRPr lang="de-DE" sz="1600" dirty="0" smtClean="0">
              <a:solidFill>
                <a:schemeClr val="accent2">
                  <a:lumMod val="75000"/>
                </a:schemeClr>
              </a:solidFill>
            </a:endParaRPr>
          </a:p>
          <a:p>
            <a:pPr algn="l">
              <a:buFont typeface="Arial" pitchFamily="34" charset="0"/>
              <a:buChar char="•"/>
            </a:pPr>
            <a:r>
              <a:rPr lang="de-DE" sz="1600" dirty="0" smtClean="0">
                <a:solidFill>
                  <a:schemeClr val="accent2">
                    <a:lumMod val="75000"/>
                  </a:schemeClr>
                </a:solidFill>
              </a:rPr>
              <a:t> Nachsorge und Überwachung der ehemaligen Klärschlammdeponie </a:t>
            </a:r>
            <a:br>
              <a:rPr lang="de-DE" sz="1600" dirty="0" smtClean="0">
                <a:solidFill>
                  <a:schemeClr val="accent2">
                    <a:lumMod val="75000"/>
                  </a:schemeClr>
                </a:solidFill>
              </a:rPr>
            </a:br>
            <a:r>
              <a:rPr lang="de-DE" sz="1600" dirty="0" smtClean="0">
                <a:solidFill>
                  <a:schemeClr val="accent2">
                    <a:lumMod val="75000"/>
                  </a:schemeClr>
                </a:solidFill>
              </a:rPr>
              <a:t>  </a:t>
            </a:r>
            <a:r>
              <a:rPr lang="de-DE" sz="1600" dirty="0" err="1" smtClean="0">
                <a:solidFill>
                  <a:schemeClr val="accent2">
                    <a:lumMod val="75000"/>
                  </a:schemeClr>
                </a:solidFill>
              </a:rPr>
              <a:t>Edewechterdamm</a:t>
            </a:r>
            <a:r>
              <a:rPr lang="de-DE" sz="1600" dirty="0" smtClean="0">
                <a:solidFill>
                  <a:schemeClr val="accent2">
                    <a:lumMod val="75000"/>
                  </a:schemeClr>
                </a:solidFill>
              </a:rPr>
              <a:t/>
            </a:r>
            <a:br>
              <a:rPr lang="de-DE" sz="1600" dirty="0" smtClean="0">
                <a:solidFill>
                  <a:schemeClr val="accent2">
                    <a:lumMod val="75000"/>
                  </a:schemeClr>
                </a:solidFill>
              </a:rPr>
            </a:br>
            <a:endParaRPr lang="de-DE" sz="1600" dirty="0" smtClean="0">
              <a:solidFill>
                <a:schemeClr val="accent2">
                  <a:lumMod val="75000"/>
                </a:schemeClr>
              </a:solidFill>
            </a:endParaRPr>
          </a:p>
          <a:p>
            <a:pPr algn="l">
              <a:buFont typeface="Arial" pitchFamily="34" charset="0"/>
              <a:buChar char="•"/>
            </a:pPr>
            <a:r>
              <a:rPr lang="de-DE" sz="1600" dirty="0" smtClean="0">
                <a:solidFill>
                  <a:schemeClr val="accent2">
                    <a:lumMod val="75000"/>
                  </a:schemeClr>
                </a:solidFill>
              </a:rPr>
              <a:t> „Jadebusen-Projekt“ </a:t>
            </a:r>
            <a:br>
              <a:rPr lang="de-DE" sz="1600" dirty="0" smtClean="0">
                <a:solidFill>
                  <a:schemeClr val="accent2">
                    <a:lumMod val="75000"/>
                  </a:schemeClr>
                </a:solidFill>
              </a:rPr>
            </a:br>
            <a:r>
              <a:rPr lang="de-DE" sz="1600" dirty="0" smtClean="0">
                <a:solidFill>
                  <a:schemeClr val="accent2">
                    <a:lumMod val="75000"/>
                  </a:schemeClr>
                </a:solidFill>
              </a:rPr>
              <a:t>   </a:t>
            </a:r>
            <a:r>
              <a:rPr lang="de-DE" sz="1400" dirty="0" smtClean="0">
                <a:solidFill>
                  <a:srgbClr val="000066"/>
                </a:solidFill>
              </a:rPr>
              <a:t>Entwicklung des Jadebusens seit dem Ende der letzten Kaltzeit</a:t>
            </a:r>
            <a:br>
              <a:rPr lang="de-DE" sz="1400" dirty="0" smtClean="0">
                <a:solidFill>
                  <a:srgbClr val="000066"/>
                </a:solidFill>
              </a:rPr>
            </a:br>
            <a:r>
              <a:rPr lang="de-DE" sz="1400" dirty="0" smtClean="0">
                <a:solidFill>
                  <a:srgbClr val="000066"/>
                </a:solidFill>
              </a:rPr>
              <a:t>    - eine </a:t>
            </a:r>
            <a:r>
              <a:rPr lang="de-DE" sz="1400" dirty="0" err="1" smtClean="0">
                <a:solidFill>
                  <a:srgbClr val="000066"/>
                </a:solidFill>
              </a:rPr>
              <a:t>Baseline</a:t>
            </a:r>
            <a:r>
              <a:rPr lang="de-DE" sz="1400" dirty="0" smtClean="0">
                <a:solidFill>
                  <a:srgbClr val="000066"/>
                </a:solidFill>
              </a:rPr>
              <a:t> Study zur Erfassung naturwissenschaftlicher und  </a:t>
            </a:r>
            <a:r>
              <a:rPr lang="de-DE" sz="1400" dirty="0" err="1" smtClean="0">
                <a:solidFill>
                  <a:srgbClr val="000066"/>
                </a:solidFill>
              </a:rPr>
              <a:t>kulturwissenschaft</a:t>
            </a:r>
            <a:r>
              <a:rPr lang="de-DE" sz="1400" dirty="0" smtClean="0">
                <a:solidFill>
                  <a:srgbClr val="000066"/>
                </a:solidFill>
              </a:rPr>
              <a:t>-</a:t>
            </a:r>
            <a:br>
              <a:rPr lang="de-DE" sz="1400" dirty="0" smtClean="0">
                <a:solidFill>
                  <a:srgbClr val="000066"/>
                </a:solidFill>
              </a:rPr>
            </a:br>
            <a:r>
              <a:rPr lang="de-DE" sz="1400" dirty="0" smtClean="0">
                <a:solidFill>
                  <a:srgbClr val="000066"/>
                </a:solidFill>
              </a:rPr>
              <a:t>    </a:t>
            </a:r>
            <a:r>
              <a:rPr lang="de-DE" sz="1400" dirty="0" err="1" smtClean="0">
                <a:solidFill>
                  <a:srgbClr val="000066"/>
                </a:solidFill>
              </a:rPr>
              <a:t>licher</a:t>
            </a:r>
            <a:r>
              <a:rPr lang="de-DE" sz="1400" dirty="0" smtClean="0">
                <a:solidFill>
                  <a:srgbClr val="000066"/>
                </a:solidFill>
              </a:rPr>
              <a:t> Grundlagendaten für eine niedersächsische Küstendatenbank</a:t>
            </a:r>
            <a:r>
              <a:rPr lang="de-DE" sz="1400" dirty="0" smtClean="0">
                <a:solidFill>
                  <a:schemeClr val="accent2">
                    <a:lumMod val="75000"/>
                  </a:schemeClr>
                </a:solidFill>
              </a:rPr>
              <a:t> </a:t>
            </a:r>
            <a:endParaRPr lang="de-DE" sz="1400" dirty="0">
              <a:solidFill>
                <a:schemeClr val="accent2">
                  <a:lumMod val="75000"/>
                </a:schemeClr>
              </a:solidFill>
            </a:endParaRPr>
          </a:p>
        </p:txBody>
      </p:sp>
      <p:sp>
        <p:nvSpPr>
          <p:cNvPr id="25607" name="Rectangle 7"/>
          <p:cNvSpPr>
            <a:spLocks noChangeArrowheads="1"/>
          </p:cNvSpPr>
          <p:nvPr/>
        </p:nvSpPr>
        <p:spPr bwMode="auto">
          <a:xfrm>
            <a:off x="1016000" y="1628775"/>
            <a:ext cx="5788025" cy="366713"/>
          </a:xfrm>
          <a:prstGeom prst="rect">
            <a:avLst/>
          </a:prstGeom>
          <a:noFill/>
          <a:ln w="9525">
            <a:noFill/>
            <a:miter lim="800000"/>
            <a:headEnd/>
            <a:tailEnd/>
          </a:ln>
        </p:spPr>
        <p:txBody>
          <a:bodyPr>
            <a:spAutoFit/>
          </a:bodyPr>
          <a:lstStyle/>
          <a:p>
            <a:pPr algn="l"/>
            <a:r>
              <a:rPr lang="de-DE" b="1" dirty="0">
                <a:solidFill>
                  <a:srgbClr val="000066"/>
                </a:solidFill>
              </a:rPr>
              <a:t>Forschung im Bereich </a:t>
            </a:r>
            <a:r>
              <a:rPr lang="de-DE" b="1" i="1" dirty="0">
                <a:solidFill>
                  <a:srgbClr val="000066"/>
                </a:solidFill>
              </a:rPr>
              <a:t>Meereschemie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000"/>
                                  </p:stCondLst>
                                  <p:childTnLst>
                                    <p:set>
                                      <p:cBhvr>
                                        <p:cTn id="6" dur="1" fill="hold">
                                          <p:stCondLst>
                                            <p:cond delay="0"/>
                                          </p:stCondLst>
                                        </p:cTn>
                                        <p:tgtEl>
                                          <p:spTgt spid="74758"/>
                                        </p:tgtEl>
                                        <p:attrNameLst>
                                          <p:attrName>style.visibility</p:attrName>
                                        </p:attrNameLst>
                                      </p:cBhvr>
                                      <p:to>
                                        <p:strVal val="visible"/>
                                      </p:to>
                                    </p:set>
                                    <p:animEffect transition="in" filter="wipe(left)">
                                      <p:cBhvr>
                                        <p:cTn id="7" dur="500"/>
                                        <p:tgtEl>
                                          <p:spTgt spid="747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ChangeArrowheads="1"/>
          </p:cNvSpPr>
          <p:nvPr/>
        </p:nvSpPr>
        <p:spPr bwMode="auto">
          <a:xfrm>
            <a:off x="1258888" y="1724025"/>
            <a:ext cx="2859087" cy="336550"/>
          </a:xfrm>
          <a:prstGeom prst="rect">
            <a:avLst/>
          </a:prstGeom>
          <a:noFill/>
          <a:ln w="9525">
            <a:noFill/>
            <a:miter lim="800000"/>
            <a:headEnd/>
            <a:tailEnd/>
          </a:ln>
        </p:spPr>
        <p:txBody>
          <a:bodyPr wrap="none">
            <a:spAutoFit/>
          </a:bodyPr>
          <a:lstStyle/>
          <a:p>
            <a:pPr algn="l">
              <a:spcBef>
                <a:spcPct val="20000"/>
              </a:spcBef>
            </a:pPr>
            <a:r>
              <a:rPr lang="de-DE" sz="1600" b="1">
                <a:solidFill>
                  <a:srgbClr val="000066"/>
                </a:solidFill>
              </a:rPr>
              <a:t>Arbeitsgruppe </a:t>
            </a:r>
            <a:r>
              <a:rPr lang="de-DE" sz="1600" b="1" i="1">
                <a:solidFill>
                  <a:srgbClr val="000066"/>
                </a:solidFill>
              </a:rPr>
              <a:t>Geoökologie</a:t>
            </a:r>
          </a:p>
        </p:txBody>
      </p:sp>
      <p:sp>
        <p:nvSpPr>
          <p:cNvPr id="19459" name="Rectangle 5"/>
          <p:cNvSpPr>
            <a:spLocks noChangeArrowheads="1"/>
          </p:cNvSpPr>
          <p:nvPr/>
        </p:nvSpPr>
        <p:spPr bwMode="auto">
          <a:xfrm>
            <a:off x="7019925" y="6308725"/>
            <a:ext cx="2124075" cy="628650"/>
          </a:xfrm>
          <a:prstGeom prst="rect">
            <a:avLst/>
          </a:prstGeom>
          <a:solidFill>
            <a:srgbClr val="0655AC"/>
          </a:solidFill>
          <a:ln w="9525">
            <a:noFill/>
            <a:miter lim="800000"/>
            <a:headEnd/>
            <a:tailEnd/>
          </a:ln>
        </p:spPr>
        <p:txBody>
          <a:bodyPr wrap="none" anchor="ctr"/>
          <a:lstStyle/>
          <a:p>
            <a:endParaRPr lang="de-DE"/>
          </a:p>
        </p:txBody>
      </p:sp>
      <p:sp>
        <p:nvSpPr>
          <p:cNvPr id="19460" name="Rectangle 6"/>
          <p:cNvSpPr>
            <a:spLocks noChangeArrowheads="1"/>
          </p:cNvSpPr>
          <p:nvPr/>
        </p:nvSpPr>
        <p:spPr bwMode="auto">
          <a:xfrm>
            <a:off x="6659563" y="6559550"/>
            <a:ext cx="539750" cy="387350"/>
          </a:xfrm>
          <a:prstGeom prst="rect">
            <a:avLst/>
          </a:prstGeom>
          <a:solidFill>
            <a:srgbClr val="0655AC"/>
          </a:solidFill>
          <a:ln w="9525">
            <a:noFill/>
            <a:miter lim="800000"/>
            <a:headEnd/>
            <a:tailEnd/>
          </a:ln>
        </p:spPr>
        <p:txBody>
          <a:bodyPr wrap="none" anchor="ctr"/>
          <a:lstStyle/>
          <a:p>
            <a:endParaRPr lang="de-DE"/>
          </a:p>
        </p:txBody>
      </p:sp>
      <p:sp>
        <p:nvSpPr>
          <p:cNvPr id="19461" name="Oval 7"/>
          <p:cNvSpPr>
            <a:spLocks noChangeArrowheads="1"/>
          </p:cNvSpPr>
          <p:nvPr/>
        </p:nvSpPr>
        <p:spPr bwMode="auto">
          <a:xfrm>
            <a:off x="6659563" y="6310313"/>
            <a:ext cx="666750" cy="454025"/>
          </a:xfrm>
          <a:prstGeom prst="ellipse">
            <a:avLst/>
          </a:prstGeom>
          <a:solidFill>
            <a:srgbClr val="0655AC"/>
          </a:solidFill>
          <a:ln w="9525">
            <a:noFill/>
            <a:round/>
            <a:headEnd/>
            <a:tailEnd/>
          </a:ln>
        </p:spPr>
        <p:txBody>
          <a:bodyPr wrap="none" anchor="ctr"/>
          <a:lstStyle/>
          <a:p>
            <a:endParaRPr lang="de-DE"/>
          </a:p>
        </p:txBody>
      </p:sp>
      <p:sp>
        <p:nvSpPr>
          <p:cNvPr id="14344" name="Text Box 8"/>
          <p:cNvSpPr txBox="1">
            <a:spLocks noChangeArrowheads="1"/>
          </p:cNvSpPr>
          <p:nvPr/>
        </p:nvSpPr>
        <p:spPr bwMode="auto">
          <a:xfrm>
            <a:off x="7164388" y="6407150"/>
            <a:ext cx="1582737" cy="304800"/>
          </a:xfrm>
          <a:prstGeom prst="rect">
            <a:avLst/>
          </a:prstGeom>
          <a:noFill/>
          <a:ln w="9525">
            <a:noFill/>
            <a:miter lim="800000"/>
            <a:headEnd/>
            <a:tailEnd/>
          </a:ln>
          <a:effectLst/>
        </p:spPr>
        <p:txBody>
          <a:bodyPr>
            <a:spAutoFit/>
          </a:bodyPr>
          <a:lstStyle/>
          <a:p>
            <a:pPr algn="l" eaLnBrk="0" hangingPunct="0">
              <a:defRPr/>
            </a:pPr>
            <a:r>
              <a:rPr lang="en-US" sz="1400" b="1">
                <a:solidFill>
                  <a:schemeClr val="bg1"/>
                </a:solidFill>
                <a:effectLst>
                  <a:outerShdw blurRad="38100" dist="38100" dir="2700000" algn="tl">
                    <a:srgbClr val="C0C0C0"/>
                  </a:outerShdw>
                </a:effectLst>
              </a:rPr>
              <a:t>Geoökologie</a:t>
            </a:r>
          </a:p>
        </p:txBody>
      </p:sp>
      <p:pic>
        <p:nvPicPr>
          <p:cNvPr id="14346" name="Picture 10"/>
          <p:cNvPicPr>
            <a:picLocks noChangeAspect="1" noChangeArrowheads="1"/>
          </p:cNvPicPr>
          <p:nvPr/>
        </p:nvPicPr>
        <p:blipFill>
          <a:blip r:embed="rId3" cstate="print"/>
          <a:srcRect/>
          <a:stretch>
            <a:fillRect/>
          </a:stretch>
        </p:blipFill>
        <p:spPr bwMode="auto">
          <a:xfrm>
            <a:off x="4572000" y="2351088"/>
            <a:ext cx="3168650" cy="2111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348" name="Rectangle 12"/>
          <p:cNvSpPr>
            <a:spLocks noChangeArrowheads="1"/>
          </p:cNvSpPr>
          <p:nvPr/>
        </p:nvSpPr>
        <p:spPr bwMode="auto">
          <a:xfrm>
            <a:off x="4508500" y="3967163"/>
            <a:ext cx="2663825" cy="498475"/>
          </a:xfrm>
          <a:prstGeom prst="rect">
            <a:avLst/>
          </a:prstGeom>
          <a:noFill/>
          <a:ln w="9525">
            <a:noFill/>
            <a:miter lim="800000"/>
            <a:headEnd/>
            <a:tailEnd/>
          </a:ln>
        </p:spPr>
        <p:txBody>
          <a:bodyPr>
            <a:spAutoFit/>
          </a:bodyPr>
          <a:lstStyle/>
          <a:p>
            <a:pPr algn="l">
              <a:spcBef>
                <a:spcPct val="20000"/>
              </a:spcBef>
            </a:pPr>
            <a:r>
              <a:rPr lang="de-DE" sz="1200">
                <a:solidFill>
                  <a:schemeClr val="bg1"/>
                </a:solidFill>
              </a:rPr>
              <a:t>Leiter der Arbeitsgruppe:</a:t>
            </a:r>
          </a:p>
          <a:p>
            <a:pPr algn="l">
              <a:spcBef>
                <a:spcPct val="20000"/>
              </a:spcBef>
            </a:pPr>
            <a:r>
              <a:rPr lang="de-DE" sz="1200" b="1">
                <a:solidFill>
                  <a:schemeClr val="bg1"/>
                </a:solidFill>
              </a:rPr>
              <a:t>PD Dr. Holger Freund </a:t>
            </a:r>
            <a:endParaRPr lang="de-DE" sz="1200" b="1" i="1">
              <a:solidFill>
                <a:schemeClr val="bg1"/>
              </a:solidFill>
            </a:endParaRPr>
          </a:p>
        </p:txBody>
      </p:sp>
      <p:sp>
        <p:nvSpPr>
          <p:cNvPr id="9" name="Textfeld 8"/>
          <p:cNvSpPr txBox="1"/>
          <p:nvPr/>
        </p:nvSpPr>
        <p:spPr>
          <a:xfrm>
            <a:off x="625077" y="3071810"/>
            <a:ext cx="3875485" cy="1754326"/>
          </a:xfrm>
          <a:prstGeom prst="rect">
            <a:avLst/>
          </a:prstGeom>
          <a:noFill/>
        </p:spPr>
        <p:txBody>
          <a:bodyPr wrap="none" rtlCol="0">
            <a:spAutoFit/>
          </a:bodyPr>
          <a:lstStyle/>
          <a:p>
            <a:pPr algn="l"/>
            <a:r>
              <a:rPr lang="de-DE" sz="1200" b="1" dirty="0" smtClean="0">
                <a:solidFill>
                  <a:schemeClr val="accent2">
                    <a:lumMod val="75000"/>
                  </a:schemeClr>
                </a:solidFill>
              </a:rPr>
              <a:t>Forschungsschwerpunkte: </a:t>
            </a:r>
          </a:p>
          <a:p>
            <a:pPr algn="l"/>
            <a:r>
              <a:rPr lang="de-DE" sz="1200" dirty="0" smtClean="0">
                <a:solidFill>
                  <a:schemeClr val="accent2">
                    <a:lumMod val="75000"/>
                  </a:schemeClr>
                </a:solidFill>
              </a:rPr>
              <a:t>Untersuchung von Küsten-Geo-/Biosystemen und </a:t>
            </a:r>
            <a:br>
              <a:rPr lang="de-DE" sz="1200" dirty="0" smtClean="0">
                <a:solidFill>
                  <a:schemeClr val="accent2">
                    <a:lumMod val="75000"/>
                  </a:schemeClr>
                </a:solidFill>
              </a:rPr>
            </a:br>
            <a:r>
              <a:rPr lang="de-DE" sz="1200" dirty="0" smtClean="0">
                <a:solidFill>
                  <a:schemeClr val="accent2">
                    <a:lumMod val="75000"/>
                  </a:schemeClr>
                </a:solidFill>
              </a:rPr>
              <a:t>deren Reaktionen auf mittel- und kurzfristige </a:t>
            </a:r>
            <a:br>
              <a:rPr lang="de-DE" sz="1200" dirty="0" smtClean="0">
                <a:solidFill>
                  <a:schemeClr val="accent2">
                    <a:lumMod val="75000"/>
                  </a:schemeClr>
                </a:solidFill>
              </a:rPr>
            </a:br>
            <a:r>
              <a:rPr lang="de-DE" sz="1200" dirty="0" smtClean="0">
                <a:solidFill>
                  <a:schemeClr val="accent2">
                    <a:lumMod val="75000"/>
                  </a:schemeClr>
                </a:solidFill>
              </a:rPr>
              <a:t>Meeresspiegel-, Umwelt- und Klimaänderungen.</a:t>
            </a:r>
          </a:p>
          <a:p>
            <a:pPr algn="l"/>
            <a:r>
              <a:rPr lang="de-DE" sz="1200" dirty="0" smtClean="0">
                <a:solidFill>
                  <a:schemeClr val="accent2">
                    <a:lumMod val="75000"/>
                  </a:schemeClr>
                </a:solidFill>
              </a:rPr>
              <a:t/>
            </a:r>
            <a:br>
              <a:rPr lang="de-DE" sz="1200" dirty="0" smtClean="0">
                <a:solidFill>
                  <a:schemeClr val="accent2">
                    <a:lumMod val="75000"/>
                  </a:schemeClr>
                </a:solidFill>
              </a:rPr>
            </a:br>
            <a:r>
              <a:rPr lang="de-DE" sz="1200" dirty="0" smtClean="0">
                <a:solidFill>
                  <a:schemeClr val="accent2">
                    <a:lumMod val="75000"/>
                  </a:schemeClr>
                </a:solidFill>
              </a:rPr>
              <a:t>Einsatz klassischer geologischer, </a:t>
            </a:r>
            <a:r>
              <a:rPr lang="de-DE" sz="1200" dirty="0" err="1" smtClean="0">
                <a:solidFill>
                  <a:schemeClr val="accent2">
                    <a:lumMod val="75000"/>
                  </a:schemeClr>
                </a:solidFill>
              </a:rPr>
              <a:t>sedimentologischer</a:t>
            </a:r>
            <a:r>
              <a:rPr lang="de-DE" sz="1200" dirty="0" smtClean="0">
                <a:solidFill>
                  <a:schemeClr val="accent2">
                    <a:lumMod val="75000"/>
                  </a:schemeClr>
                </a:solidFill>
              </a:rPr>
              <a:t>, </a:t>
            </a:r>
            <a:br>
              <a:rPr lang="de-DE" sz="1200" dirty="0" smtClean="0">
                <a:solidFill>
                  <a:schemeClr val="accent2">
                    <a:lumMod val="75000"/>
                  </a:schemeClr>
                </a:solidFill>
              </a:rPr>
            </a:br>
            <a:r>
              <a:rPr lang="de-DE" sz="1200" dirty="0" smtClean="0">
                <a:solidFill>
                  <a:schemeClr val="accent2">
                    <a:lumMod val="75000"/>
                  </a:schemeClr>
                </a:solidFill>
              </a:rPr>
              <a:t>paläoökologischer und botanischer Methoden. </a:t>
            </a:r>
            <a:br>
              <a:rPr lang="de-DE" sz="1200" dirty="0" smtClean="0">
                <a:solidFill>
                  <a:schemeClr val="accent2">
                    <a:lumMod val="75000"/>
                  </a:schemeClr>
                </a:solidFill>
              </a:rPr>
            </a:br>
            <a:endParaRPr lang="de-DE" sz="1200" dirty="0" smtClean="0">
              <a:solidFill>
                <a:schemeClr val="accent2">
                  <a:lumMod val="75000"/>
                </a:schemeClr>
              </a:solidFill>
            </a:endParaRPr>
          </a:p>
          <a:p>
            <a:pPr algn="l"/>
            <a:endParaRPr lang="de-DE" sz="1200" dirty="0">
              <a:solidFill>
                <a:schemeClr val="accent2">
                  <a:lumMod val="75000"/>
                </a:schemeClr>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4346"/>
                                        </p:tgtEl>
                                        <p:attrNameLst>
                                          <p:attrName>style.visibility</p:attrName>
                                        </p:attrNameLst>
                                      </p:cBhvr>
                                      <p:to>
                                        <p:strVal val="visible"/>
                                      </p:to>
                                    </p:set>
                                    <p:animEffect transition="in" filter="checkerboard(across)">
                                      <p:cBhvr>
                                        <p:cTn id="7" dur="500"/>
                                        <p:tgtEl>
                                          <p:spTgt spid="1434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348"/>
                                        </p:tgtEl>
                                        <p:attrNameLst>
                                          <p:attrName>style.visibility</p:attrName>
                                        </p:attrNameLst>
                                      </p:cBhvr>
                                      <p:to>
                                        <p:strVal val="visible"/>
                                      </p:to>
                                    </p:set>
                                    <p:animEffect transition="in" filter="wipe(left)">
                                      <p:cBhvr>
                                        <p:cTn id="10" dur="500"/>
                                        <p:tgtEl>
                                          <p:spTgt spid="1434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wipe(left)">
                                      <p:cBhvr>
                                        <p:cTn id="20" dur="500"/>
                                        <p:tgtEl>
                                          <p:spTgt spid="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wipe(left)">
                                      <p:cBhvr>
                                        <p:cTn id="25"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8" grpId="0"/>
      <p:bldP spid="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762000" y="1285860"/>
            <a:ext cx="7618413" cy="5016500"/>
          </a:xfrm>
          <a:prstGeom prst="rect">
            <a:avLst/>
          </a:prstGeom>
          <a:noFill/>
          <a:ln w="9525">
            <a:noFill/>
            <a:miter lim="800000"/>
            <a:headEnd/>
            <a:tailEnd/>
          </a:ln>
          <a:effectLst/>
        </p:spPr>
      </p:pic>
      <p:sp>
        <p:nvSpPr>
          <p:cNvPr id="21507" name="Rectangle 3"/>
          <p:cNvSpPr>
            <a:spLocks noChangeArrowheads="1"/>
          </p:cNvSpPr>
          <p:nvPr/>
        </p:nvSpPr>
        <p:spPr bwMode="auto">
          <a:xfrm>
            <a:off x="7019925" y="6308725"/>
            <a:ext cx="2124075" cy="628650"/>
          </a:xfrm>
          <a:prstGeom prst="rect">
            <a:avLst/>
          </a:prstGeom>
          <a:solidFill>
            <a:srgbClr val="0655AC"/>
          </a:solidFill>
          <a:ln w="9525">
            <a:noFill/>
            <a:miter lim="800000"/>
            <a:headEnd/>
            <a:tailEnd/>
          </a:ln>
        </p:spPr>
        <p:txBody>
          <a:bodyPr wrap="none" anchor="ctr"/>
          <a:lstStyle/>
          <a:p>
            <a:endParaRPr lang="de-DE"/>
          </a:p>
        </p:txBody>
      </p:sp>
      <p:sp>
        <p:nvSpPr>
          <p:cNvPr id="21508" name="Rectangle 4"/>
          <p:cNvSpPr>
            <a:spLocks noChangeArrowheads="1"/>
          </p:cNvSpPr>
          <p:nvPr/>
        </p:nvSpPr>
        <p:spPr bwMode="auto">
          <a:xfrm>
            <a:off x="6659563" y="6559550"/>
            <a:ext cx="539750" cy="387350"/>
          </a:xfrm>
          <a:prstGeom prst="rect">
            <a:avLst/>
          </a:prstGeom>
          <a:solidFill>
            <a:srgbClr val="0655AC"/>
          </a:solidFill>
          <a:ln w="9525">
            <a:noFill/>
            <a:miter lim="800000"/>
            <a:headEnd/>
            <a:tailEnd/>
          </a:ln>
        </p:spPr>
        <p:txBody>
          <a:bodyPr wrap="none" anchor="ctr"/>
          <a:lstStyle/>
          <a:p>
            <a:endParaRPr lang="de-DE"/>
          </a:p>
        </p:txBody>
      </p:sp>
      <p:sp>
        <p:nvSpPr>
          <p:cNvPr id="21509" name="Oval 5"/>
          <p:cNvSpPr>
            <a:spLocks noChangeArrowheads="1"/>
          </p:cNvSpPr>
          <p:nvPr/>
        </p:nvSpPr>
        <p:spPr bwMode="auto">
          <a:xfrm>
            <a:off x="6659563" y="6310313"/>
            <a:ext cx="666750" cy="454025"/>
          </a:xfrm>
          <a:prstGeom prst="ellipse">
            <a:avLst/>
          </a:prstGeom>
          <a:solidFill>
            <a:srgbClr val="0655AC"/>
          </a:solidFill>
          <a:ln w="9525">
            <a:noFill/>
            <a:round/>
            <a:headEnd/>
            <a:tailEnd/>
          </a:ln>
        </p:spPr>
        <p:txBody>
          <a:bodyPr wrap="none" anchor="ctr"/>
          <a:lstStyle/>
          <a:p>
            <a:endParaRPr lang="de-DE"/>
          </a:p>
        </p:txBody>
      </p:sp>
      <p:sp>
        <p:nvSpPr>
          <p:cNvPr id="66566" name="Text Box 6"/>
          <p:cNvSpPr txBox="1">
            <a:spLocks noChangeArrowheads="1"/>
          </p:cNvSpPr>
          <p:nvPr/>
        </p:nvSpPr>
        <p:spPr bwMode="auto">
          <a:xfrm>
            <a:off x="7164388" y="6407150"/>
            <a:ext cx="1582737" cy="304800"/>
          </a:xfrm>
          <a:prstGeom prst="rect">
            <a:avLst/>
          </a:prstGeom>
          <a:noFill/>
          <a:ln w="9525">
            <a:noFill/>
            <a:miter lim="800000"/>
            <a:headEnd/>
            <a:tailEnd/>
          </a:ln>
          <a:effectLst/>
        </p:spPr>
        <p:txBody>
          <a:bodyPr>
            <a:spAutoFit/>
          </a:bodyPr>
          <a:lstStyle/>
          <a:p>
            <a:pPr algn="l" eaLnBrk="0" hangingPunct="0">
              <a:defRPr/>
            </a:pPr>
            <a:r>
              <a:rPr lang="en-US" sz="1400" b="1">
                <a:solidFill>
                  <a:schemeClr val="bg1"/>
                </a:solidFill>
                <a:effectLst>
                  <a:outerShdw blurRad="38100" dist="38100" dir="2700000" algn="tl">
                    <a:srgbClr val="C0C0C0"/>
                  </a:outerShdw>
                </a:effectLst>
              </a:rPr>
              <a:t>Geoökologie</a:t>
            </a:r>
          </a:p>
        </p:txBody>
      </p:sp>
      <p:sp>
        <p:nvSpPr>
          <p:cNvPr id="66567" name="Rectangle 7"/>
          <p:cNvSpPr>
            <a:spLocks noChangeArrowheads="1"/>
          </p:cNvSpPr>
          <p:nvPr/>
        </p:nvSpPr>
        <p:spPr bwMode="auto">
          <a:xfrm>
            <a:off x="928662" y="2357430"/>
            <a:ext cx="7414146" cy="2117503"/>
          </a:xfrm>
          <a:prstGeom prst="rect">
            <a:avLst/>
          </a:prstGeom>
          <a:noFill/>
          <a:ln w="9525">
            <a:noFill/>
            <a:miter lim="800000"/>
            <a:headEnd/>
            <a:tailEnd/>
          </a:ln>
        </p:spPr>
        <p:txBody>
          <a:bodyPr wrap="none">
            <a:spAutoFit/>
          </a:bodyPr>
          <a:lstStyle/>
          <a:p>
            <a:pPr algn="l">
              <a:spcBef>
                <a:spcPct val="20000"/>
              </a:spcBef>
              <a:buFont typeface="Arial" pitchFamily="34" charset="0"/>
              <a:buChar char="•"/>
            </a:pPr>
            <a:r>
              <a:rPr lang="de-DE" sz="1400" dirty="0" smtClean="0">
                <a:solidFill>
                  <a:srgbClr val="000066"/>
                </a:solidFill>
              </a:rPr>
              <a:t> Entwicklung des Jadebusens seit dem Ende der letzten Kaltzeit</a:t>
            </a:r>
            <a:br>
              <a:rPr lang="de-DE" sz="1400" dirty="0" smtClean="0">
                <a:solidFill>
                  <a:srgbClr val="000066"/>
                </a:solidFill>
              </a:rPr>
            </a:br>
            <a:r>
              <a:rPr lang="de-DE" sz="1400" dirty="0" smtClean="0">
                <a:solidFill>
                  <a:srgbClr val="000066"/>
                </a:solidFill>
              </a:rPr>
              <a:t>  - eine </a:t>
            </a:r>
            <a:r>
              <a:rPr lang="de-DE" sz="1400" dirty="0" err="1" smtClean="0">
                <a:solidFill>
                  <a:srgbClr val="000066"/>
                </a:solidFill>
              </a:rPr>
              <a:t>Baseline</a:t>
            </a:r>
            <a:r>
              <a:rPr lang="de-DE" sz="1400" dirty="0" smtClean="0">
                <a:solidFill>
                  <a:srgbClr val="000066"/>
                </a:solidFill>
              </a:rPr>
              <a:t> Study zur Erfassung naturwissenschaftlicher und </a:t>
            </a:r>
            <a:br>
              <a:rPr lang="de-DE" sz="1400" dirty="0" smtClean="0">
                <a:solidFill>
                  <a:srgbClr val="000066"/>
                </a:solidFill>
              </a:rPr>
            </a:br>
            <a:r>
              <a:rPr lang="de-DE" sz="1400" dirty="0" smtClean="0">
                <a:solidFill>
                  <a:srgbClr val="000066"/>
                </a:solidFill>
              </a:rPr>
              <a:t>  kulturwissenschaftlicher Grundlagendaten für eine niedersächsische Küstendatenbank.   </a:t>
            </a:r>
            <a:br>
              <a:rPr lang="de-DE" sz="1400" dirty="0" smtClean="0">
                <a:solidFill>
                  <a:srgbClr val="000066"/>
                </a:solidFill>
              </a:rPr>
            </a:br>
            <a:endParaRPr lang="de-DE" sz="1400" dirty="0" smtClean="0">
              <a:solidFill>
                <a:srgbClr val="000066"/>
              </a:solidFill>
            </a:endParaRPr>
          </a:p>
          <a:p>
            <a:pPr algn="l">
              <a:spcBef>
                <a:spcPct val="20000"/>
              </a:spcBef>
              <a:buFont typeface="Arial" pitchFamily="34" charset="0"/>
              <a:buChar char="•"/>
            </a:pPr>
            <a:r>
              <a:rPr lang="de-DE" sz="1400" dirty="0" smtClean="0">
                <a:solidFill>
                  <a:srgbClr val="000066"/>
                </a:solidFill>
              </a:rPr>
              <a:t> </a:t>
            </a:r>
            <a:r>
              <a:rPr lang="de-DE" sz="1400" dirty="0" err="1" smtClean="0">
                <a:solidFill>
                  <a:srgbClr val="000066"/>
                </a:solidFill>
              </a:rPr>
              <a:t>Hubschrauberbefliegung</a:t>
            </a:r>
            <a:r>
              <a:rPr lang="de-DE" sz="1400" dirty="0" smtClean="0">
                <a:solidFill>
                  <a:srgbClr val="000066"/>
                </a:solidFill>
              </a:rPr>
              <a:t> </a:t>
            </a:r>
            <a:br>
              <a:rPr lang="de-DE" sz="1400" dirty="0" smtClean="0">
                <a:solidFill>
                  <a:srgbClr val="000066"/>
                </a:solidFill>
              </a:rPr>
            </a:br>
            <a:endParaRPr lang="de-DE" sz="1400" dirty="0" smtClean="0">
              <a:solidFill>
                <a:srgbClr val="000066"/>
              </a:solidFill>
            </a:endParaRPr>
          </a:p>
          <a:p>
            <a:pPr algn="l">
              <a:spcBef>
                <a:spcPct val="20000"/>
              </a:spcBef>
              <a:buFont typeface="Arial" pitchFamily="34" charset="0"/>
              <a:buChar char="•"/>
            </a:pPr>
            <a:r>
              <a:rPr lang="de-DE" sz="1400" dirty="0" smtClean="0">
                <a:solidFill>
                  <a:srgbClr val="000066"/>
                </a:solidFill>
              </a:rPr>
              <a:t> Vorkommen von weichseleiszeitlichen, postglazial kollabierten </a:t>
            </a:r>
            <a:r>
              <a:rPr lang="de-DE" sz="1400" dirty="0" err="1" smtClean="0">
                <a:solidFill>
                  <a:srgbClr val="000066"/>
                </a:solidFill>
              </a:rPr>
              <a:t>Pingos</a:t>
            </a:r>
            <a:r>
              <a:rPr lang="de-DE" sz="1400" dirty="0" smtClean="0">
                <a:solidFill>
                  <a:srgbClr val="000066"/>
                </a:solidFill>
              </a:rPr>
              <a:t> </a:t>
            </a:r>
            <a:br>
              <a:rPr lang="de-DE" sz="1400" dirty="0" smtClean="0">
                <a:solidFill>
                  <a:srgbClr val="000066"/>
                </a:solidFill>
              </a:rPr>
            </a:br>
            <a:r>
              <a:rPr lang="de-DE" sz="1400" dirty="0" smtClean="0">
                <a:solidFill>
                  <a:srgbClr val="000066"/>
                </a:solidFill>
              </a:rPr>
              <a:t>  (</a:t>
            </a:r>
            <a:r>
              <a:rPr lang="de-DE" sz="1400" dirty="0" err="1" smtClean="0">
                <a:solidFill>
                  <a:srgbClr val="000066"/>
                </a:solidFill>
              </a:rPr>
              <a:t>Paläopingos</a:t>
            </a:r>
            <a:r>
              <a:rPr lang="de-DE" sz="1400" dirty="0" smtClean="0">
                <a:solidFill>
                  <a:srgbClr val="000066"/>
                </a:solidFill>
              </a:rPr>
              <a:t>, </a:t>
            </a:r>
            <a:r>
              <a:rPr lang="de-DE" sz="1400" dirty="0" err="1" smtClean="0">
                <a:solidFill>
                  <a:srgbClr val="000066"/>
                </a:solidFill>
              </a:rPr>
              <a:t>Pingoruinen</a:t>
            </a:r>
            <a:r>
              <a:rPr lang="de-DE" sz="1400" dirty="0" smtClean="0">
                <a:solidFill>
                  <a:srgbClr val="000066"/>
                </a:solidFill>
              </a:rPr>
              <a:t>) in NW-Deutschland, erörtert und diskutiert am Fallbeispiel von </a:t>
            </a:r>
            <a:br>
              <a:rPr lang="de-DE" sz="1400" dirty="0" smtClean="0">
                <a:solidFill>
                  <a:srgbClr val="000066"/>
                </a:solidFill>
              </a:rPr>
            </a:br>
            <a:r>
              <a:rPr lang="de-DE" sz="1400" dirty="0" smtClean="0">
                <a:solidFill>
                  <a:srgbClr val="000066"/>
                </a:solidFill>
              </a:rPr>
              <a:t>  fünf Hohlformen im </a:t>
            </a:r>
            <a:r>
              <a:rPr lang="de-DE" sz="1400" dirty="0" err="1" smtClean="0">
                <a:solidFill>
                  <a:srgbClr val="000066"/>
                </a:solidFill>
              </a:rPr>
              <a:t>Timmelerfeld</a:t>
            </a:r>
            <a:r>
              <a:rPr lang="de-DE" sz="1400" dirty="0" smtClean="0">
                <a:solidFill>
                  <a:srgbClr val="000066"/>
                </a:solidFill>
              </a:rPr>
              <a:t>, Ostfriesland</a:t>
            </a:r>
          </a:p>
        </p:txBody>
      </p:sp>
      <p:sp>
        <p:nvSpPr>
          <p:cNvPr id="21512" name="Rectangle 8"/>
          <p:cNvSpPr>
            <a:spLocks noChangeArrowheads="1"/>
          </p:cNvSpPr>
          <p:nvPr/>
        </p:nvSpPr>
        <p:spPr bwMode="auto">
          <a:xfrm>
            <a:off x="1016000" y="1628775"/>
            <a:ext cx="5788025" cy="366713"/>
          </a:xfrm>
          <a:prstGeom prst="rect">
            <a:avLst/>
          </a:prstGeom>
          <a:noFill/>
          <a:ln w="9525">
            <a:noFill/>
            <a:miter lim="800000"/>
            <a:headEnd/>
            <a:tailEnd/>
          </a:ln>
        </p:spPr>
        <p:txBody>
          <a:bodyPr>
            <a:spAutoFit/>
          </a:bodyPr>
          <a:lstStyle/>
          <a:p>
            <a:pPr algn="l"/>
            <a:r>
              <a:rPr lang="de-DE" b="1" dirty="0" smtClean="0">
                <a:solidFill>
                  <a:srgbClr val="000066"/>
                </a:solidFill>
              </a:rPr>
              <a:t>Aktuelle Forschung </a:t>
            </a:r>
            <a:r>
              <a:rPr lang="de-DE" b="1" dirty="0">
                <a:solidFill>
                  <a:srgbClr val="000066"/>
                </a:solidFill>
              </a:rPr>
              <a:t>im Bereich </a:t>
            </a:r>
            <a:r>
              <a:rPr lang="de-DE" b="1" i="1" dirty="0">
                <a:solidFill>
                  <a:srgbClr val="000066"/>
                </a:solidFill>
              </a:rPr>
              <a:t>Geoökologie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000"/>
                                  </p:stCondLst>
                                  <p:childTnLst>
                                    <p:set>
                                      <p:cBhvr>
                                        <p:cTn id="6" dur="1" fill="hold">
                                          <p:stCondLst>
                                            <p:cond delay="0"/>
                                          </p:stCondLst>
                                        </p:cTn>
                                        <p:tgtEl>
                                          <p:spTgt spid="66567">
                                            <p:txEl>
                                              <p:pRg st="0" end="0"/>
                                            </p:txEl>
                                          </p:spTgt>
                                        </p:tgtEl>
                                        <p:attrNameLst>
                                          <p:attrName>style.visibility</p:attrName>
                                        </p:attrNameLst>
                                      </p:cBhvr>
                                      <p:to>
                                        <p:strVal val="visible"/>
                                      </p:to>
                                    </p:set>
                                    <p:animEffect transition="in" filter="wipe(left)">
                                      <p:cBhvr>
                                        <p:cTn id="7" dur="500"/>
                                        <p:tgtEl>
                                          <p:spTgt spid="665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6567">
                                            <p:txEl>
                                              <p:pRg st="1" end="1"/>
                                            </p:txEl>
                                          </p:spTgt>
                                        </p:tgtEl>
                                        <p:attrNameLst>
                                          <p:attrName>style.visibility</p:attrName>
                                        </p:attrNameLst>
                                      </p:cBhvr>
                                      <p:to>
                                        <p:strVal val="visible"/>
                                      </p:to>
                                    </p:set>
                                    <p:animEffect transition="in" filter="wipe(left)">
                                      <p:cBhvr>
                                        <p:cTn id="12" dur="500"/>
                                        <p:tgtEl>
                                          <p:spTgt spid="665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6567">
                                            <p:txEl>
                                              <p:pRg st="2" end="2"/>
                                            </p:txEl>
                                          </p:spTgt>
                                        </p:tgtEl>
                                        <p:attrNameLst>
                                          <p:attrName>style.visibility</p:attrName>
                                        </p:attrNameLst>
                                      </p:cBhvr>
                                      <p:to>
                                        <p:strVal val="visible"/>
                                      </p:to>
                                    </p:set>
                                    <p:animEffect transition="in" filter="wipe(left)">
                                      <p:cBhvr>
                                        <p:cTn id="17" dur="500"/>
                                        <p:tgtEl>
                                          <p:spTgt spid="665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4"/>
          <p:cNvPicPr>
            <a:picLocks noChangeAspect="1" noChangeArrowheads="1"/>
          </p:cNvPicPr>
          <p:nvPr/>
        </p:nvPicPr>
        <p:blipFill>
          <a:blip r:embed="rId3" cstate="print"/>
          <a:srcRect/>
          <a:stretch>
            <a:fillRect/>
          </a:stretch>
        </p:blipFill>
        <p:spPr bwMode="auto">
          <a:xfrm>
            <a:off x="755650" y="1268413"/>
            <a:ext cx="7848600" cy="4968875"/>
          </a:xfrm>
          <a:prstGeom prst="rect">
            <a:avLst/>
          </a:prstGeom>
          <a:noFill/>
          <a:ln w="9525">
            <a:noFill/>
            <a:miter lim="800000"/>
            <a:headEnd/>
            <a:tailEnd/>
          </a:ln>
        </p:spPr>
      </p:pic>
      <p:sp>
        <p:nvSpPr>
          <p:cNvPr id="20483" name="Rectangle 3"/>
          <p:cNvSpPr>
            <a:spLocks noChangeArrowheads="1"/>
          </p:cNvSpPr>
          <p:nvPr/>
        </p:nvSpPr>
        <p:spPr bwMode="auto">
          <a:xfrm>
            <a:off x="7019925" y="6308725"/>
            <a:ext cx="2124075" cy="628650"/>
          </a:xfrm>
          <a:prstGeom prst="rect">
            <a:avLst/>
          </a:prstGeom>
          <a:solidFill>
            <a:srgbClr val="0655AC"/>
          </a:solidFill>
          <a:ln w="9525">
            <a:noFill/>
            <a:miter lim="800000"/>
            <a:headEnd/>
            <a:tailEnd/>
          </a:ln>
        </p:spPr>
        <p:txBody>
          <a:bodyPr wrap="none" anchor="ctr"/>
          <a:lstStyle/>
          <a:p>
            <a:endParaRPr lang="de-DE"/>
          </a:p>
        </p:txBody>
      </p:sp>
      <p:sp>
        <p:nvSpPr>
          <p:cNvPr id="20484" name="Rectangle 4"/>
          <p:cNvSpPr>
            <a:spLocks noChangeArrowheads="1"/>
          </p:cNvSpPr>
          <p:nvPr/>
        </p:nvSpPr>
        <p:spPr bwMode="auto">
          <a:xfrm>
            <a:off x="6659563" y="6559550"/>
            <a:ext cx="539750" cy="387350"/>
          </a:xfrm>
          <a:prstGeom prst="rect">
            <a:avLst/>
          </a:prstGeom>
          <a:solidFill>
            <a:srgbClr val="0655AC"/>
          </a:solidFill>
          <a:ln w="9525">
            <a:noFill/>
            <a:miter lim="800000"/>
            <a:headEnd/>
            <a:tailEnd/>
          </a:ln>
        </p:spPr>
        <p:txBody>
          <a:bodyPr wrap="none" anchor="ctr"/>
          <a:lstStyle/>
          <a:p>
            <a:endParaRPr lang="de-DE"/>
          </a:p>
        </p:txBody>
      </p:sp>
      <p:sp>
        <p:nvSpPr>
          <p:cNvPr id="20485" name="Oval 5"/>
          <p:cNvSpPr>
            <a:spLocks noChangeArrowheads="1"/>
          </p:cNvSpPr>
          <p:nvPr/>
        </p:nvSpPr>
        <p:spPr bwMode="auto">
          <a:xfrm>
            <a:off x="6659563" y="6310313"/>
            <a:ext cx="666750" cy="454025"/>
          </a:xfrm>
          <a:prstGeom prst="ellipse">
            <a:avLst/>
          </a:prstGeom>
          <a:solidFill>
            <a:srgbClr val="0655AC"/>
          </a:solidFill>
          <a:ln w="9525">
            <a:noFill/>
            <a:round/>
            <a:headEnd/>
            <a:tailEnd/>
          </a:ln>
        </p:spPr>
        <p:txBody>
          <a:bodyPr wrap="none" anchor="ctr"/>
          <a:lstStyle/>
          <a:p>
            <a:endParaRPr lang="de-DE"/>
          </a:p>
        </p:txBody>
      </p:sp>
      <p:sp>
        <p:nvSpPr>
          <p:cNvPr id="63494" name="Text Box 6"/>
          <p:cNvSpPr txBox="1">
            <a:spLocks noChangeArrowheads="1"/>
          </p:cNvSpPr>
          <p:nvPr/>
        </p:nvSpPr>
        <p:spPr bwMode="auto">
          <a:xfrm>
            <a:off x="7164388" y="6407150"/>
            <a:ext cx="1582737" cy="304800"/>
          </a:xfrm>
          <a:prstGeom prst="rect">
            <a:avLst/>
          </a:prstGeom>
          <a:noFill/>
          <a:ln w="9525">
            <a:noFill/>
            <a:miter lim="800000"/>
            <a:headEnd/>
            <a:tailEnd/>
          </a:ln>
          <a:effectLst/>
        </p:spPr>
        <p:txBody>
          <a:bodyPr>
            <a:spAutoFit/>
          </a:bodyPr>
          <a:lstStyle/>
          <a:p>
            <a:pPr algn="l" eaLnBrk="0" hangingPunct="0">
              <a:defRPr/>
            </a:pPr>
            <a:r>
              <a:rPr lang="en-US" sz="1400" b="1">
                <a:solidFill>
                  <a:schemeClr val="bg1"/>
                </a:solidFill>
                <a:effectLst>
                  <a:outerShdw blurRad="38100" dist="38100" dir="2700000" algn="tl">
                    <a:srgbClr val="C0C0C0"/>
                  </a:outerShdw>
                </a:effectLst>
              </a:rPr>
              <a:t>Geoökologie</a:t>
            </a:r>
          </a:p>
        </p:txBody>
      </p:sp>
      <p:sp>
        <p:nvSpPr>
          <p:cNvPr id="63495" name="Rectangle 7"/>
          <p:cNvSpPr>
            <a:spLocks noChangeArrowheads="1"/>
          </p:cNvSpPr>
          <p:nvPr/>
        </p:nvSpPr>
        <p:spPr bwMode="auto">
          <a:xfrm>
            <a:off x="1042988" y="2060575"/>
            <a:ext cx="7454900" cy="630238"/>
          </a:xfrm>
          <a:prstGeom prst="rect">
            <a:avLst/>
          </a:prstGeom>
          <a:noFill/>
          <a:ln w="9525">
            <a:noFill/>
            <a:miter lim="800000"/>
            <a:headEnd/>
            <a:tailEnd/>
          </a:ln>
        </p:spPr>
        <p:txBody>
          <a:bodyPr wrap="none">
            <a:spAutoFit/>
          </a:bodyPr>
          <a:lstStyle/>
          <a:p>
            <a:pPr algn="l">
              <a:spcBef>
                <a:spcPct val="20000"/>
              </a:spcBef>
            </a:pPr>
            <a:r>
              <a:rPr lang="de-DE" sz="1600" b="1">
                <a:solidFill>
                  <a:srgbClr val="000066"/>
                </a:solidFill>
              </a:rPr>
              <a:t>Langeooger Sommerpolder:</a:t>
            </a:r>
            <a:r>
              <a:rPr lang="de-DE" sz="1600">
                <a:solidFill>
                  <a:srgbClr val="000066"/>
                </a:solidFill>
              </a:rPr>
              <a:t> </a:t>
            </a:r>
          </a:p>
          <a:p>
            <a:pPr algn="l">
              <a:spcBef>
                <a:spcPct val="20000"/>
              </a:spcBef>
            </a:pPr>
            <a:r>
              <a:rPr lang="de-DE" sz="1600">
                <a:solidFill>
                  <a:srgbClr val="000066"/>
                </a:solidFill>
              </a:rPr>
              <a:t>Was passiert, wenn das Meer wieder in eine Wiesenlandschaft vordringen kann?</a:t>
            </a:r>
          </a:p>
        </p:txBody>
      </p:sp>
      <p:sp>
        <p:nvSpPr>
          <p:cNvPr id="20488" name="Rectangle 8"/>
          <p:cNvSpPr>
            <a:spLocks noChangeArrowheads="1"/>
          </p:cNvSpPr>
          <p:nvPr/>
        </p:nvSpPr>
        <p:spPr bwMode="auto">
          <a:xfrm>
            <a:off x="1016000" y="1628775"/>
            <a:ext cx="5788025" cy="366713"/>
          </a:xfrm>
          <a:prstGeom prst="rect">
            <a:avLst/>
          </a:prstGeom>
          <a:noFill/>
          <a:ln w="9525">
            <a:noFill/>
            <a:miter lim="800000"/>
            <a:headEnd/>
            <a:tailEnd/>
          </a:ln>
        </p:spPr>
        <p:txBody>
          <a:bodyPr>
            <a:spAutoFit/>
          </a:bodyPr>
          <a:lstStyle/>
          <a:p>
            <a:pPr algn="l"/>
            <a:r>
              <a:rPr lang="de-DE" b="1">
                <a:solidFill>
                  <a:srgbClr val="000066"/>
                </a:solidFill>
              </a:rPr>
              <a:t>Forschung im Bereich </a:t>
            </a:r>
            <a:r>
              <a:rPr lang="de-DE" b="1" i="1">
                <a:solidFill>
                  <a:srgbClr val="000066"/>
                </a:solidFill>
              </a:rPr>
              <a:t>Geoökologie</a:t>
            </a:r>
          </a:p>
        </p:txBody>
      </p:sp>
      <p:sp>
        <p:nvSpPr>
          <p:cNvPr id="63497" name="Rectangle 9"/>
          <p:cNvSpPr>
            <a:spLocks noChangeArrowheads="1"/>
          </p:cNvSpPr>
          <p:nvPr/>
        </p:nvSpPr>
        <p:spPr bwMode="auto">
          <a:xfrm>
            <a:off x="1033463" y="2852738"/>
            <a:ext cx="7556500" cy="630237"/>
          </a:xfrm>
          <a:prstGeom prst="rect">
            <a:avLst/>
          </a:prstGeom>
          <a:noFill/>
          <a:ln w="9525">
            <a:noFill/>
            <a:miter lim="800000"/>
            <a:headEnd/>
            <a:tailEnd/>
          </a:ln>
        </p:spPr>
        <p:txBody>
          <a:bodyPr wrap="none">
            <a:spAutoFit/>
          </a:bodyPr>
          <a:lstStyle/>
          <a:p>
            <a:pPr algn="l">
              <a:spcBef>
                <a:spcPct val="20000"/>
              </a:spcBef>
            </a:pPr>
            <a:r>
              <a:rPr lang="de-DE" sz="1600">
                <a:solidFill>
                  <a:srgbClr val="000066"/>
                </a:solidFill>
              </a:rPr>
              <a:t>In den 30er Jahren des vorigen Jahrhunderts wurde eine Salzwiese auf Langeoog</a:t>
            </a:r>
          </a:p>
          <a:p>
            <a:pPr algn="l">
              <a:spcBef>
                <a:spcPct val="20000"/>
              </a:spcBef>
            </a:pPr>
            <a:r>
              <a:rPr lang="de-DE" sz="1600">
                <a:solidFill>
                  <a:srgbClr val="000066"/>
                </a:solidFill>
              </a:rPr>
              <a:t>zur Weidenutzung durch einen Sommerdeich vom Meer abgeschnitten.</a:t>
            </a:r>
          </a:p>
        </p:txBody>
      </p:sp>
      <p:sp>
        <p:nvSpPr>
          <p:cNvPr id="63498" name="Rectangle 10"/>
          <p:cNvSpPr>
            <a:spLocks noChangeArrowheads="1"/>
          </p:cNvSpPr>
          <p:nvPr/>
        </p:nvSpPr>
        <p:spPr bwMode="auto">
          <a:xfrm>
            <a:off x="1042988" y="3573463"/>
            <a:ext cx="7434262" cy="923925"/>
          </a:xfrm>
          <a:prstGeom prst="rect">
            <a:avLst/>
          </a:prstGeom>
          <a:noFill/>
          <a:ln w="9525">
            <a:noFill/>
            <a:miter lim="800000"/>
            <a:headEnd/>
            <a:tailEnd/>
          </a:ln>
        </p:spPr>
        <p:txBody>
          <a:bodyPr wrap="none">
            <a:spAutoFit/>
          </a:bodyPr>
          <a:lstStyle/>
          <a:p>
            <a:pPr algn="l">
              <a:spcBef>
                <a:spcPct val="20000"/>
              </a:spcBef>
            </a:pPr>
            <a:r>
              <a:rPr lang="de-DE" sz="1600">
                <a:solidFill>
                  <a:srgbClr val="000066"/>
                </a:solidFill>
              </a:rPr>
              <a:t>Folge: Durch Regenwasser süßte der Boden aus. Nur bei schweren Sturmfluten </a:t>
            </a:r>
          </a:p>
          <a:p>
            <a:pPr algn="l">
              <a:spcBef>
                <a:spcPct val="20000"/>
              </a:spcBef>
            </a:pPr>
            <a:r>
              <a:rPr lang="de-DE" sz="1600">
                <a:solidFill>
                  <a:srgbClr val="000066"/>
                </a:solidFill>
              </a:rPr>
              <a:t>drang bisweilen noch Salzwasser in den Polder. Es setzten sich vor allem </a:t>
            </a:r>
          </a:p>
          <a:p>
            <a:pPr algn="l">
              <a:spcBef>
                <a:spcPct val="20000"/>
              </a:spcBef>
            </a:pPr>
            <a:r>
              <a:rPr lang="de-DE" sz="1600">
                <a:solidFill>
                  <a:srgbClr val="000066"/>
                </a:solidFill>
              </a:rPr>
              <a:t>Pflanzenarten durch, die salzärmere Böden bevorzugen.</a:t>
            </a:r>
          </a:p>
        </p:txBody>
      </p:sp>
      <p:pic>
        <p:nvPicPr>
          <p:cNvPr id="63503" name="Picture 15"/>
          <p:cNvPicPr>
            <a:picLocks noChangeAspect="1" noChangeArrowheads="1"/>
          </p:cNvPicPr>
          <p:nvPr/>
        </p:nvPicPr>
        <p:blipFill>
          <a:blip r:embed="rId4" cstate="print"/>
          <a:stretch>
            <a:fillRect/>
          </a:stretch>
        </p:blipFill>
        <p:spPr bwMode="auto">
          <a:xfrm>
            <a:off x="179388" y="4508500"/>
            <a:ext cx="2971943" cy="22029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3504" name="Picture 16"/>
          <p:cNvPicPr>
            <a:picLocks noChangeAspect="1" noChangeArrowheads="1"/>
          </p:cNvPicPr>
          <p:nvPr/>
        </p:nvPicPr>
        <p:blipFill>
          <a:blip r:embed="rId5" cstate="print"/>
          <a:srcRect/>
          <a:stretch>
            <a:fillRect/>
          </a:stretch>
        </p:blipFill>
        <p:spPr bwMode="auto">
          <a:xfrm>
            <a:off x="3421063" y="4508500"/>
            <a:ext cx="2951162" cy="22129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000"/>
                                  </p:stCondLst>
                                  <p:childTnLst>
                                    <p:set>
                                      <p:cBhvr>
                                        <p:cTn id="6" dur="1" fill="hold">
                                          <p:stCondLst>
                                            <p:cond delay="0"/>
                                          </p:stCondLst>
                                        </p:cTn>
                                        <p:tgtEl>
                                          <p:spTgt spid="63495"/>
                                        </p:tgtEl>
                                        <p:attrNameLst>
                                          <p:attrName>style.visibility</p:attrName>
                                        </p:attrNameLst>
                                      </p:cBhvr>
                                      <p:to>
                                        <p:strVal val="visible"/>
                                      </p:to>
                                    </p:set>
                                    <p:animEffect transition="in" filter="wipe(left)">
                                      <p:cBhvr>
                                        <p:cTn id="7" dur="500"/>
                                        <p:tgtEl>
                                          <p:spTgt spid="63495"/>
                                        </p:tgtEl>
                                      </p:cBhvr>
                                    </p:animEffect>
                                  </p:childTnLst>
                                </p:cTn>
                              </p:par>
                            </p:childTnLst>
                          </p:cTn>
                        </p:par>
                        <p:par>
                          <p:cTn id="8" fill="hold">
                            <p:stCondLst>
                              <p:cond delay="2500"/>
                            </p:stCondLst>
                            <p:childTnLst>
                              <p:par>
                                <p:cTn id="9" presetID="22" presetClass="entr" presetSubtype="8" fill="hold" grpId="0" nodeType="afterEffect">
                                  <p:stCondLst>
                                    <p:cond delay="5000"/>
                                  </p:stCondLst>
                                  <p:childTnLst>
                                    <p:set>
                                      <p:cBhvr>
                                        <p:cTn id="10" dur="1" fill="hold">
                                          <p:stCondLst>
                                            <p:cond delay="0"/>
                                          </p:stCondLst>
                                        </p:cTn>
                                        <p:tgtEl>
                                          <p:spTgt spid="63497"/>
                                        </p:tgtEl>
                                        <p:attrNameLst>
                                          <p:attrName>style.visibility</p:attrName>
                                        </p:attrNameLst>
                                      </p:cBhvr>
                                      <p:to>
                                        <p:strVal val="visible"/>
                                      </p:to>
                                    </p:set>
                                    <p:animEffect transition="in" filter="wipe(left)">
                                      <p:cBhvr>
                                        <p:cTn id="11" dur="500"/>
                                        <p:tgtEl>
                                          <p:spTgt spid="63497"/>
                                        </p:tgtEl>
                                      </p:cBhvr>
                                    </p:animEffect>
                                  </p:childTnLst>
                                </p:cTn>
                              </p:par>
                            </p:childTnLst>
                          </p:cTn>
                        </p:par>
                        <p:par>
                          <p:cTn id="12" fill="hold">
                            <p:stCondLst>
                              <p:cond delay="8000"/>
                            </p:stCondLst>
                            <p:childTnLst>
                              <p:par>
                                <p:cTn id="13" presetID="22" presetClass="entr" presetSubtype="8" fill="hold" grpId="0" nodeType="afterEffect">
                                  <p:stCondLst>
                                    <p:cond delay="5000"/>
                                  </p:stCondLst>
                                  <p:childTnLst>
                                    <p:set>
                                      <p:cBhvr>
                                        <p:cTn id="14" dur="1" fill="hold">
                                          <p:stCondLst>
                                            <p:cond delay="0"/>
                                          </p:stCondLst>
                                        </p:cTn>
                                        <p:tgtEl>
                                          <p:spTgt spid="63498"/>
                                        </p:tgtEl>
                                        <p:attrNameLst>
                                          <p:attrName>style.visibility</p:attrName>
                                        </p:attrNameLst>
                                      </p:cBhvr>
                                      <p:to>
                                        <p:strVal val="visible"/>
                                      </p:to>
                                    </p:set>
                                    <p:animEffect transition="in" filter="wipe(left)">
                                      <p:cBhvr>
                                        <p:cTn id="15" dur="500"/>
                                        <p:tgtEl>
                                          <p:spTgt spid="63498"/>
                                        </p:tgtEl>
                                      </p:cBhvr>
                                    </p:animEffect>
                                  </p:childTnLst>
                                </p:cTn>
                              </p:par>
                              <p:par>
                                <p:cTn id="16" presetID="3" presetClass="entr" presetSubtype="10" fill="hold" nodeType="withEffect">
                                  <p:stCondLst>
                                    <p:cond delay="5000"/>
                                  </p:stCondLst>
                                  <p:childTnLst>
                                    <p:set>
                                      <p:cBhvr>
                                        <p:cTn id="17" dur="1" fill="hold">
                                          <p:stCondLst>
                                            <p:cond delay="0"/>
                                          </p:stCondLst>
                                        </p:cTn>
                                        <p:tgtEl>
                                          <p:spTgt spid="63503"/>
                                        </p:tgtEl>
                                        <p:attrNameLst>
                                          <p:attrName>style.visibility</p:attrName>
                                        </p:attrNameLst>
                                      </p:cBhvr>
                                      <p:to>
                                        <p:strVal val="visible"/>
                                      </p:to>
                                    </p:set>
                                    <p:animEffect transition="in" filter="blinds(horizontal)">
                                      <p:cBhvr>
                                        <p:cTn id="18" dur="500"/>
                                        <p:tgtEl>
                                          <p:spTgt spid="63503"/>
                                        </p:tgtEl>
                                      </p:cBhvr>
                                    </p:animEffect>
                                  </p:childTnLst>
                                </p:cTn>
                              </p:par>
                              <p:par>
                                <p:cTn id="19" presetID="3" presetClass="entr" presetSubtype="10" fill="hold" nodeType="withEffect">
                                  <p:stCondLst>
                                    <p:cond delay="5000"/>
                                  </p:stCondLst>
                                  <p:childTnLst>
                                    <p:set>
                                      <p:cBhvr>
                                        <p:cTn id="20" dur="1" fill="hold">
                                          <p:stCondLst>
                                            <p:cond delay="0"/>
                                          </p:stCondLst>
                                        </p:cTn>
                                        <p:tgtEl>
                                          <p:spTgt spid="63504"/>
                                        </p:tgtEl>
                                        <p:attrNameLst>
                                          <p:attrName>style.visibility</p:attrName>
                                        </p:attrNameLst>
                                      </p:cBhvr>
                                      <p:to>
                                        <p:strVal val="visible"/>
                                      </p:to>
                                    </p:set>
                                    <p:animEffect transition="in" filter="blinds(horizontal)">
                                      <p:cBhvr>
                                        <p:cTn id="21" dur="500"/>
                                        <p:tgtEl>
                                          <p:spTgt spid="635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5" grpId="0"/>
      <p:bldP spid="63497" grpId="0"/>
      <p:bldP spid="6349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9"/>
          <p:cNvPicPr>
            <a:picLocks noChangeAspect="1" noChangeArrowheads="1"/>
          </p:cNvPicPr>
          <p:nvPr/>
        </p:nvPicPr>
        <p:blipFill>
          <a:blip r:embed="rId3" cstate="print"/>
          <a:srcRect/>
          <a:stretch>
            <a:fillRect/>
          </a:stretch>
        </p:blipFill>
        <p:spPr bwMode="auto">
          <a:xfrm>
            <a:off x="755650" y="1268413"/>
            <a:ext cx="7848600" cy="4968875"/>
          </a:xfrm>
          <a:prstGeom prst="rect">
            <a:avLst/>
          </a:prstGeom>
          <a:noFill/>
          <a:ln w="9525">
            <a:noFill/>
            <a:miter lim="800000"/>
            <a:headEnd/>
            <a:tailEnd/>
          </a:ln>
        </p:spPr>
      </p:pic>
      <p:pic>
        <p:nvPicPr>
          <p:cNvPr id="66574" name="Picture 14"/>
          <p:cNvPicPr>
            <a:picLocks noChangeAspect="1" noChangeArrowheads="1"/>
          </p:cNvPicPr>
          <p:nvPr/>
        </p:nvPicPr>
        <p:blipFill>
          <a:blip r:embed="rId4" cstate="print"/>
          <a:srcRect/>
          <a:stretch>
            <a:fillRect/>
          </a:stretch>
        </p:blipFill>
        <p:spPr bwMode="auto">
          <a:xfrm>
            <a:off x="3059113" y="2981325"/>
            <a:ext cx="3097212" cy="23415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507" name="Rectangle 3"/>
          <p:cNvSpPr>
            <a:spLocks noChangeArrowheads="1"/>
          </p:cNvSpPr>
          <p:nvPr/>
        </p:nvSpPr>
        <p:spPr bwMode="auto">
          <a:xfrm>
            <a:off x="7019925" y="6308725"/>
            <a:ext cx="2124075" cy="628650"/>
          </a:xfrm>
          <a:prstGeom prst="rect">
            <a:avLst/>
          </a:prstGeom>
          <a:solidFill>
            <a:srgbClr val="0655AC"/>
          </a:solidFill>
          <a:ln w="9525">
            <a:noFill/>
            <a:miter lim="800000"/>
            <a:headEnd/>
            <a:tailEnd/>
          </a:ln>
        </p:spPr>
        <p:txBody>
          <a:bodyPr wrap="none" anchor="ctr"/>
          <a:lstStyle/>
          <a:p>
            <a:endParaRPr lang="de-DE"/>
          </a:p>
        </p:txBody>
      </p:sp>
      <p:sp>
        <p:nvSpPr>
          <p:cNvPr id="21508" name="Rectangle 4"/>
          <p:cNvSpPr>
            <a:spLocks noChangeArrowheads="1"/>
          </p:cNvSpPr>
          <p:nvPr/>
        </p:nvSpPr>
        <p:spPr bwMode="auto">
          <a:xfrm>
            <a:off x="6659563" y="6559550"/>
            <a:ext cx="539750" cy="387350"/>
          </a:xfrm>
          <a:prstGeom prst="rect">
            <a:avLst/>
          </a:prstGeom>
          <a:solidFill>
            <a:srgbClr val="0655AC"/>
          </a:solidFill>
          <a:ln w="9525">
            <a:noFill/>
            <a:miter lim="800000"/>
            <a:headEnd/>
            <a:tailEnd/>
          </a:ln>
        </p:spPr>
        <p:txBody>
          <a:bodyPr wrap="none" anchor="ctr"/>
          <a:lstStyle/>
          <a:p>
            <a:endParaRPr lang="de-DE"/>
          </a:p>
        </p:txBody>
      </p:sp>
      <p:sp>
        <p:nvSpPr>
          <p:cNvPr id="21509" name="Oval 5"/>
          <p:cNvSpPr>
            <a:spLocks noChangeArrowheads="1"/>
          </p:cNvSpPr>
          <p:nvPr/>
        </p:nvSpPr>
        <p:spPr bwMode="auto">
          <a:xfrm>
            <a:off x="6659563" y="6310313"/>
            <a:ext cx="666750" cy="454025"/>
          </a:xfrm>
          <a:prstGeom prst="ellipse">
            <a:avLst/>
          </a:prstGeom>
          <a:solidFill>
            <a:srgbClr val="0655AC"/>
          </a:solidFill>
          <a:ln w="9525">
            <a:noFill/>
            <a:round/>
            <a:headEnd/>
            <a:tailEnd/>
          </a:ln>
        </p:spPr>
        <p:txBody>
          <a:bodyPr wrap="none" anchor="ctr"/>
          <a:lstStyle/>
          <a:p>
            <a:endParaRPr lang="de-DE"/>
          </a:p>
        </p:txBody>
      </p:sp>
      <p:sp>
        <p:nvSpPr>
          <p:cNvPr id="66566" name="Text Box 6"/>
          <p:cNvSpPr txBox="1">
            <a:spLocks noChangeArrowheads="1"/>
          </p:cNvSpPr>
          <p:nvPr/>
        </p:nvSpPr>
        <p:spPr bwMode="auto">
          <a:xfrm>
            <a:off x="7164388" y="6407150"/>
            <a:ext cx="1582737" cy="304800"/>
          </a:xfrm>
          <a:prstGeom prst="rect">
            <a:avLst/>
          </a:prstGeom>
          <a:noFill/>
          <a:ln w="9525">
            <a:noFill/>
            <a:miter lim="800000"/>
            <a:headEnd/>
            <a:tailEnd/>
          </a:ln>
          <a:effectLst/>
        </p:spPr>
        <p:txBody>
          <a:bodyPr>
            <a:spAutoFit/>
          </a:bodyPr>
          <a:lstStyle/>
          <a:p>
            <a:pPr algn="l" eaLnBrk="0" hangingPunct="0">
              <a:defRPr/>
            </a:pPr>
            <a:r>
              <a:rPr lang="en-US" sz="1400" b="1">
                <a:solidFill>
                  <a:schemeClr val="bg1"/>
                </a:solidFill>
                <a:effectLst>
                  <a:outerShdw blurRad="38100" dist="38100" dir="2700000" algn="tl">
                    <a:srgbClr val="C0C0C0"/>
                  </a:outerShdw>
                </a:effectLst>
              </a:rPr>
              <a:t>Geoökologie</a:t>
            </a:r>
          </a:p>
        </p:txBody>
      </p:sp>
      <p:sp>
        <p:nvSpPr>
          <p:cNvPr id="66567" name="Rectangle 7"/>
          <p:cNvSpPr>
            <a:spLocks noChangeArrowheads="1"/>
          </p:cNvSpPr>
          <p:nvPr/>
        </p:nvSpPr>
        <p:spPr bwMode="auto">
          <a:xfrm>
            <a:off x="1042988" y="2060575"/>
            <a:ext cx="7366000" cy="923925"/>
          </a:xfrm>
          <a:prstGeom prst="rect">
            <a:avLst/>
          </a:prstGeom>
          <a:noFill/>
          <a:ln w="9525">
            <a:noFill/>
            <a:miter lim="800000"/>
            <a:headEnd/>
            <a:tailEnd/>
          </a:ln>
        </p:spPr>
        <p:txBody>
          <a:bodyPr wrap="none">
            <a:spAutoFit/>
          </a:bodyPr>
          <a:lstStyle/>
          <a:p>
            <a:pPr algn="l">
              <a:spcBef>
                <a:spcPct val="20000"/>
              </a:spcBef>
            </a:pPr>
            <a:r>
              <a:rPr lang="de-DE" sz="1600">
                <a:solidFill>
                  <a:srgbClr val="000066"/>
                </a:solidFill>
              </a:rPr>
              <a:t>Als naturschützerischer Ausgleich für den Bau der Europipe in den 90er Jahren</a:t>
            </a:r>
          </a:p>
          <a:p>
            <a:pPr algn="l">
              <a:spcBef>
                <a:spcPct val="20000"/>
              </a:spcBef>
            </a:pPr>
            <a:r>
              <a:rPr lang="de-DE" sz="1600">
                <a:solidFill>
                  <a:srgbClr val="000066"/>
                </a:solidFill>
              </a:rPr>
              <a:t>des vorigen Jahrhunderts wurde der Langeooger Sommerdeich 2004 geschleift,</a:t>
            </a:r>
          </a:p>
          <a:p>
            <a:pPr algn="l">
              <a:spcBef>
                <a:spcPct val="20000"/>
              </a:spcBef>
            </a:pPr>
            <a:r>
              <a:rPr lang="de-DE" sz="1600">
                <a:solidFill>
                  <a:srgbClr val="000066"/>
                </a:solidFill>
              </a:rPr>
              <a:t>der Polder so wieder dem Einfluss des Meeres preisgegeben.</a:t>
            </a:r>
          </a:p>
        </p:txBody>
      </p:sp>
      <p:sp>
        <p:nvSpPr>
          <p:cNvPr id="21512" name="Rectangle 8"/>
          <p:cNvSpPr>
            <a:spLocks noChangeArrowheads="1"/>
          </p:cNvSpPr>
          <p:nvPr/>
        </p:nvSpPr>
        <p:spPr bwMode="auto">
          <a:xfrm>
            <a:off x="1016000" y="1628775"/>
            <a:ext cx="5788025" cy="366713"/>
          </a:xfrm>
          <a:prstGeom prst="rect">
            <a:avLst/>
          </a:prstGeom>
          <a:noFill/>
          <a:ln w="9525">
            <a:noFill/>
            <a:miter lim="800000"/>
            <a:headEnd/>
            <a:tailEnd/>
          </a:ln>
        </p:spPr>
        <p:txBody>
          <a:bodyPr>
            <a:spAutoFit/>
          </a:bodyPr>
          <a:lstStyle/>
          <a:p>
            <a:pPr algn="l"/>
            <a:r>
              <a:rPr lang="de-DE" b="1">
                <a:solidFill>
                  <a:srgbClr val="000066"/>
                </a:solidFill>
              </a:rPr>
              <a:t>Forschung im Bereich </a:t>
            </a:r>
            <a:r>
              <a:rPr lang="de-DE" b="1" i="1">
                <a:solidFill>
                  <a:srgbClr val="000066"/>
                </a:solidFill>
              </a:rPr>
              <a:t>Geoökologie</a:t>
            </a:r>
          </a:p>
        </p:txBody>
      </p:sp>
      <p:sp>
        <p:nvSpPr>
          <p:cNvPr id="66569" name="Rectangle 9"/>
          <p:cNvSpPr>
            <a:spLocks noChangeArrowheads="1"/>
          </p:cNvSpPr>
          <p:nvPr/>
        </p:nvSpPr>
        <p:spPr bwMode="auto">
          <a:xfrm>
            <a:off x="1033463" y="5516563"/>
            <a:ext cx="7081837" cy="630237"/>
          </a:xfrm>
          <a:prstGeom prst="rect">
            <a:avLst/>
          </a:prstGeom>
          <a:noFill/>
          <a:ln w="9525">
            <a:noFill/>
            <a:miter lim="800000"/>
            <a:headEnd/>
            <a:tailEnd/>
          </a:ln>
        </p:spPr>
        <p:txBody>
          <a:bodyPr wrap="none">
            <a:spAutoFit/>
          </a:bodyPr>
          <a:lstStyle/>
          <a:p>
            <a:pPr algn="l">
              <a:spcBef>
                <a:spcPct val="20000"/>
              </a:spcBef>
            </a:pPr>
            <a:r>
              <a:rPr lang="de-DE" sz="1600" dirty="0">
                <a:solidFill>
                  <a:srgbClr val="000066"/>
                </a:solidFill>
              </a:rPr>
              <a:t>Die sich unter dem massiven Einfluss von Salzwasser verändernde Flora im </a:t>
            </a:r>
          </a:p>
          <a:p>
            <a:pPr algn="l">
              <a:spcBef>
                <a:spcPct val="20000"/>
              </a:spcBef>
            </a:pPr>
            <a:r>
              <a:rPr lang="de-DE" sz="1600" dirty="0">
                <a:solidFill>
                  <a:srgbClr val="000066"/>
                </a:solidFill>
              </a:rPr>
              <a:t>Sommerpolder </a:t>
            </a:r>
            <a:r>
              <a:rPr lang="de-DE" sz="1600" dirty="0" smtClean="0">
                <a:solidFill>
                  <a:srgbClr val="000066"/>
                </a:solidFill>
              </a:rPr>
              <a:t>wurde </a:t>
            </a:r>
            <a:r>
              <a:rPr lang="de-DE" sz="1600" dirty="0">
                <a:solidFill>
                  <a:srgbClr val="000066"/>
                </a:solidFill>
              </a:rPr>
              <a:t>begleitend untersucht.</a:t>
            </a:r>
          </a:p>
        </p:txBody>
      </p:sp>
      <p:pic>
        <p:nvPicPr>
          <p:cNvPr id="66573" name="Picture 13"/>
          <p:cNvPicPr>
            <a:picLocks noChangeAspect="1" noChangeArrowheads="1"/>
          </p:cNvPicPr>
          <p:nvPr/>
        </p:nvPicPr>
        <p:blipFill>
          <a:blip r:embed="rId5" cstate="print"/>
          <a:srcRect/>
          <a:stretch>
            <a:fillRect/>
          </a:stretch>
        </p:blipFill>
        <p:spPr bwMode="auto">
          <a:xfrm>
            <a:off x="0" y="2997200"/>
            <a:ext cx="3097213" cy="23225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6575" name="Picture 15"/>
          <p:cNvPicPr>
            <a:picLocks noChangeAspect="1" noChangeArrowheads="1"/>
          </p:cNvPicPr>
          <p:nvPr/>
        </p:nvPicPr>
        <p:blipFill>
          <a:blip r:embed="rId6" cstate="print"/>
          <a:srcRect/>
          <a:stretch>
            <a:fillRect/>
          </a:stretch>
        </p:blipFill>
        <p:spPr bwMode="auto">
          <a:xfrm>
            <a:off x="6156325" y="2997200"/>
            <a:ext cx="3060700" cy="2325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6576" name="Rectangle 16"/>
          <p:cNvSpPr>
            <a:spLocks noChangeArrowheads="1"/>
          </p:cNvSpPr>
          <p:nvPr/>
        </p:nvSpPr>
        <p:spPr bwMode="auto">
          <a:xfrm>
            <a:off x="65088" y="4806950"/>
            <a:ext cx="2346325" cy="493713"/>
          </a:xfrm>
          <a:prstGeom prst="rect">
            <a:avLst/>
          </a:prstGeom>
          <a:noFill/>
          <a:ln w="9525">
            <a:noFill/>
            <a:miter lim="800000"/>
            <a:headEnd/>
            <a:tailEnd/>
          </a:ln>
        </p:spPr>
        <p:txBody>
          <a:bodyPr wrap="none">
            <a:spAutoFit/>
          </a:bodyPr>
          <a:lstStyle/>
          <a:p>
            <a:pPr algn="l">
              <a:spcBef>
                <a:spcPct val="20000"/>
              </a:spcBef>
            </a:pPr>
            <a:r>
              <a:rPr lang="de-DE" sz="1200">
                <a:solidFill>
                  <a:schemeClr val="bg1"/>
                </a:solidFill>
              </a:rPr>
              <a:t>Im Vordergrund:</a:t>
            </a:r>
          </a:p>
          <a:p>
            <a:pPr algn="l">
              <a:spcBef>
                <a:spcPct val="20000"/>
              </a:spcBef>
            </a:pPr>
            <a:r>
              <a:rPr lang="de-DE" sz="1200">
                <a:solidFill>
                  <a:schemeClr val="bg1"/>
                </a:solidFill>
              </a:rPr>
              <a:t>Reste des Sommerdeichs 2004.</a:t>
            </a:r>
          </a:p>
        </p:txBody>
      </p:sp>
      <p:sp>
        <p:nvSpPr>
          <p:cNvPr id="66577" name="Rectangle 17"/>
          <p:cNvSpPr>
            <a:spLocks noChangeArrowheads="1"/>
          </p:cNvSpPr>
          <p:nvPr/>
        </p:nvSpPr>
        <p:spPr bwMode="auto">
          <a:xfrm>
            <a:off x="3233738" y="4811713"/>
            <a:ext cx="2690812" cy="493712"/>
          </a:xfrm>
          <a:prstGeom prst="rect">
            <a:avLst/>
          </a:prstGeom>
          <a:noFill/>
          <a:ln w="9525">
            <a:noFill/>
            <a:miter lim="800000"/>
            <a:headEnd/>
            <a:tailEnd/>
          </a:ln>
        </p:spPr>
        <p:txBody>
          <a:bodyPr wrap="none">
            <a:spAutoFit/>
          </a:bodyPr>
          <a:lstStyle/>
          <a:p>
            <a:pPr algn="l">
              <a:spcBef>
                <a:spcPct val="20000"/>
              </a:spcBef>
            </a:pPr>
            <a:r>
              <a:rPr lang="de-DE" sz="1200">
                <a:solidFill>
                  <a:schemeClr val="bg1"/>
                </a:solidFill>
              </a:rPr>
              <a:t>… nur noch ein heller Saum</a:t>
            </a:r>
          </a:p>
          <a:p>
            <a:pPr algn="l">
              <a:spcBef>
                <a:spcPct val="20000"/>
              </a:spcBef>
            </a:pPr>
            <a:r>
              <a:rPr lang="de-DE" sz="1200">
                <a:solidFill>
                  <a:schemeClr val="bg1"/>
                </a:solidFill>
              </a:rPr>
              <a:t>läßt den ehemaligen Damm erahnen.</a:t>
            </a:r>
          </a:p>
        </p:txBody>
      </p:sp>
      <p:sp>
        <p:nvSpPr>
          <p:cNvPr id="66578" name="Rectangle 18"/>
          <p:cNvSpPr>
            <a:spLocks noChangeArrowheads="1"/>
          </p:cNvSpPr>
          <p:nvPr/>
        </p:nvSpPr>
        <p:spPr bwMode="auto">
          <a:xfrm>
            <a:off x="6345238" y="4811713"/>
            <a:ext cx="2270125" cy="274637"/>
          </a:xfrm>
          <a:prstGeom prst="rect">
            <a:avLst/>
          </a:prstGeom>
          <a:noFill/>
          <a:ln w="9525">
            <a:noFill/>
            <a:miter lim="800000"/>
            <a:headEnd/>
            <a:tailEnd/>
          </a:ln>
        </p:spPr>
        <p:txBody>
          <a:bodyPr wrap="none">
            <a:spAutoFit/>
          </a:bodyPr>
          <a:lstStyle/>
          <a:p>
            <a:pPr algn="l">
              <a:spcBef>
                <a:spcPct val="20000"/>
              </a:spcBef>
            </a:pPr>
            <a:r>
              <a:rPr lang="de-DE" sz="1200">
                <a:solidFill>
                  <a:schemeClr val="bg1"/>
                </a:solidFill>
              </a:rPr>
              <a:t>Der überflutete Sommerpolder.</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000"/>
                                  </p:stCondLst>
                                  <p:childTnLst>
                                    <p:set>
                                      <p:cBhvr>
                                        <p:cTn id="6" dur="1" fill="hold">
                                          <p:stCondLst>
                                            <p:cond delay="0"/>
                                          </p:stCondLst>
                                        </p:cTn>
                                        <p:tgtEl>
                                          <p:spTgt spid="66567"/>
                                        </p:tgtEl>
                                        <p:attrNameLst>
                                          <p:attrName>style.visibility</p:attrName>
                                        </p:attrNameLst>
                                      </p:cBhvr>
                                      <p:to>
                                        <p:strVal val="visible"/>
                                      </p:to>
                                    </p:set>
                                    <p:animEffect transition="in" filter="wipe(left)">
                                      <p:cBhvr>
                                        <p:cTn id="7" dur="500"/>
                                        <p:tgtEl>
                                          <p:spTgt spid="6656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6573"/>
                                        </p:tgtEl>
                                        <p:attrNameLst>
                                          <p:attrName>style.visibility</p:attrName>
                                        </p:attrNameLst>
                                      </p:cBhvr>
                                      <p:to>
                                        <p:strVal val="visible"/>
                                      </p:to>
                                    </p:set>
                                    <p:animEffect transition="in" filter="wipe(left)">
                                      <p:cBhvr>
                                        <p:cTn id="12" dur="500"/>
                                        <p:tgtEl>
                                          <p:spTgt spid="66573"/>
                                        </p:tgtEl>
                                      </p:cBhvr>
                                    </p:animEffect>
                                  </p:childTnLst>
                                </p:cTn>
                              </p:par>
                              <p:par>
                                <p:cTn id="13" presetID="22" presetClass="entr" presetSubtype="8" fill="hold" grpId="0" nodeType="withEffect">
                                  <p:stCondLst>
                                    <p:cond delay="5000"/>
                                  </p:stCondLst>
                                  <p:childTnLst>
                                    <p:set>
                                      <p:cBhvr>
                                        <p:cTn id="14" dur="1" fill="hold">
                                          <p:stCondLst>
                                            <p:cond delay="0"/>
                                          </p:stCondLst>
                                        </p:cTn>
                                        <p:tgtEl>
                                          <p:spTgt spid="66576"/>
                                        </p:tgtEl>
                                        <p:attrNameLst>
                                          <p:attrName>style.visibility</p:attrName>
                                        </p:attrNameLst>
                                      </p:cBhvr>
                                      <p:to>
                                        <p:strVal val="visible"/>
                                      </p:to>
                                    </p:set>
                                    <p:animEffect transition="in" filter="wipe(left)">
                                      <p:cBhvr>
                                        <p:cTn id="15" dur="500"/>
                                        <p:tgtEl>
                                          <p:spTgt spid="6657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6574"/>
                                        </p:tgtEl>
                                        <p:attrNameLst>
                                          <p:attrName>style.visibility</p:attrName>
                                        </p:attrNameLst>
                                      </p:cBhvr>
                                      <p:to>
                                        <p:strVal val="visible"/>
                                      </p:to>
                                    </p:set>
                                    <p:animEffect transition="in" filter="wipe(left)">
                                      <p:cBhvr>
                                        <p:cTn id="20" dur="500"/>
                                        <p:tgtEl>
                                          <p:spTgt spid="66574"/>
                                        </p:tgtEl>
                                      </p:cBhvr>
                                    </p:animEffect>
                                  </p:childTnLst>
                                </p:cTn>
                              </p:par>
                              <p:par>
                                <p:cTn id="21" presetID="22" presetClass="entr" presetSubtype="8" fill="hold" grpId="0" nodeType="withEffect">
                                  <p:stCondLst>
                                    <p:cond delay="3000"/>
                                  </p:stCondLst>
                                  <p:childTnLst>
                                    <p:set>
                                      <p:cBhvr>
                                        <p:cTn id="22" dur="1" fill="hold">
                                          <p:stCondLst>
                                            <p:cond delay="0"/>
                                          </p:stCondLst>
                                        </p:cTn>
                                        <p:tgtEl>
                                          <p:spTgt spid="66577"/>
                                        </p:tgtEl>
                                        <p:attrNameLst>
                                          <p:attrName>style.visibility</p:attrName>
                                        </p:attrNameLst>
                                      </p:cBhvr>
                                      <p:to>
                                        <p:strVal val="visible"/>
                                      </p:to>
                                    </p:set>
                                    <p:animEffect transition="in" filter="wipe(left)">
                                      <p:cBhvr>
                                        <p:cTn id="23" dur="500"/>
                                        <p:tgtEl>
                                          <p:spTgt spid="6657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66575"/>
                                        </p:tgtEl>
                                        <p:attrNameLst>
                                          <p:attrName>style.visibility</p:attrName>
                                        </p:attrNameLst>
                                      </p:cBhvr>
                                      <p:to>
                                        <p:strVal val="visible"/>
                                      </p:to>
                                    </p:set>
                                    <p:animEffect transition="in" filter="wipe(left)">
                                      <p:cBhvr>
                                        <p:cTn id="28" dur="500"/>
                                        <p:tgtEl>
                                          <p:spTgt spid="66575"/>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66578"/>
                                        </p:tgtEl>
                                        <p:attrNameLst>
                                          <p:attrName>style.visibility</p:attrName>
                                        </p:attrNameLst>
                                      </p:cBhvr>
                                      <p:to>
                                        <p:strVal val="visible"/>
                                      </p:to>
                                    </p:set>
                                    <p:animEffect transition="in" filter="wipe(left)">
                                      <p:cBhvr>
                                        <p:cTn id="32" dur="500"/>
                                        <p:tgtEl>
                                          <p:spTgt spid="6657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6569"/>
                                        </p:tgtEl>
                                        <p:attrNameLst>
                                          <p:attrName>style.visibility</p:attrName>
                                        </p:attrNameLst>
                                      </p:cBhvr>
                                      <p:to>
                                        <p:strVal val="visible"/>
                                      </p:to>
                                    </p:set>
                                    <p:animEffect transition="in" filter="wipe(left)">
                                      <p:cBhvr>
                                        <p:cTn id="37" dur="500"/>
                                        <p:tgtEl>
                                          <p:spTgt spid="665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7" grpId="0"/>
      <p:bldP spid="66569" grpId="0"/>
      <p:bldP spid="66576" grpId="0"/>
      <p:bldP spid="66577" grpId="0"/>
      <p:bldP spid="6657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2"/>
          <p:cNvPicPr>
            <a:picLocks noChangeAspect="1" noChangeArrowheads="1"/>
          </p:cNvPicPr>
          <p:nvPr/>
        </p:nvPicPr>
        <p:blipFill>
          <a:blip r:embed="rId3" cstate="print"/>
          <a:srcRect/>
          <a:stretch>
            <a:fillRect/>
          </a:stretch>
        </p:blipFill>
        <p:spPr bwMode="auto">
          <a:xfrm>
            <a:off x="755650" y="1268413"/>
            <a:ext cx="7848600" cy="4968875"/>
          </a:xfrm>
          <a:prstGeom prst="rect">
            <a:avLst/>
          </a:prstGeom>
          <a:noFill/>
          <a:ln w="9525">
            <a:noFill/>
            <a:miter lim="800000"/>
            <a:headEnd/>
            <a:tailEnd/>
          </a:ln>
        </p:spPr>
      </p:pic>
      <p:sp>
        <p:nvSpPr>
          <p:cNvPr id="22531" name="Rectangle 3"/>
          <p:cNvSpPr>
            <a:spLocks noChangeArrowheads="1"/>
          </p:cNvSpPr>
          <p:nvPr/>
        </p:nvSpPr>
        <p:spPr bwMode="auto">
          <a:xfrm>
            <a:off x="7019925" y="6308725"/>
            <a:ext cx="2124075" cy="628650"/>
          </a:xfrm>
          <a:prstGeom prst="rect">
            <a:avLst/>
          </a:prstGeom>
          <a:solidFill>
            <a:srgbClr val="0655AC"/>
          </a:solidFill>
          <a:ln w="9525">
            <a:noFill/>
            <a:miter lim="800000"/>
            <a:headEnd/>
            <a:tailEnd/>
          </a:ln>
        </p:spPr>
        <p:txBody>
          <a:bodyPr wrap="none" anchor="ctr"/>
          <a:lstStyle/>
          <a:p>
            <a:endParaRPr lang="de-DE"/>
          </a:p>
        </p:txBody>
      </p:sp>
      <p:sp>
        <p:nvSpPr>
          <p:cNvPr id="22532" name="Rectangle 4"/>
          <p:cNvSpPr>
            <a:spLocks noChangeArrowheads="1"/>
          </p:cNvSpPr>
          <p:nvPr/>
        </p:nvSpPr>
        <p:spPr bwMode="auto">
          <a:xfrm>
            <a:off x="6659563" y="6559550"/>
            <a:ext cx="539750" cy="387350"/>
          </a:xfrm>
          <a:prstGeom prst="rect">
            <a:avLst/>
          </a:prstGeom>
          <a:solidFill>
            <a:srgbClr val="0655AC"/>
          </a:solidFill>
          <a:ln w="9525">
            <a:noFill/>
            <a:miter lim="800000"/>
            <a:headEnd/>
            <a:tailEnd/>
          </a:ln>
        </p:spPr>
        <p:txBody>
          <a:bodyPr wrap="none" anchor="ctr"/>
          <a:lstStyle/>
          <a:p>
            <a:endParaRPr lang="de-DE"/>
          </a:p>
        </p:txBody>
      </p:sp>
      <p:sp>
        <p:nvSpPr>
          <p:cNvPr id="22533" name="Oval 5"/>
          <p:cNvSpPr>
            <a:spLocks noChangeArrowheads="1"/>
          </p:cNvSpPr>
          <p:nvPr/>
        </p:nvSpPr>
        <p:spPr bwMode="auto">
          <a:xfrm>
            <a:off x="6659563" y="6310313"/>
            <a:ext cx="666750" cy="454025"/>
          </a:xfrm>
          <a:prstGeom prst="ellipse">
            <a:avLst/>
          </a:prstGeom>
          <a:solidFill>
            <a:srgbClr val="0655AC"/>
          </a:solidFill>
          <a:ln w="9525">
            <a:noFill/>
            <a:round/>
            <a:headEnd/>
            <a:tailEnd/>
          </a:ln>
        </p:spPr>
        <p:txBody>
          <a:bodyPr wrap="none" anchor="ctr"/>
          <a:lstStyle/>
          <a:p>
            <a:endParaRPr lang="de-DE"/>
          </a:p>
        </p:txBody>
      </p:sp>
      <p:sp>
        <p:nvSpPr>
          <p:cNvPr id="67590" name="Text Box 6"/>
          <p:cNvSpPr txBox="1">
            <a:spLocks noChangeArrowheads="1"/>
          </p:cNvSpPr>
          <p:nvPr/>
        </p:nvSpPr>
        <p:spPr bwMode="auto">
          <a:xfrm>
            <a:off x="7164388" y="6407150"/>
            <a:ext cx="1582737" cy="304800"/>
          </a:xfrm>
          <a:prstGeom prst="rect">
            <a:avLst/>
          </a:prstGeom>
          <a:noFill/>
          <a:ln w="9525">
            <a:noFill/>
            <a:miter lim="800000"/>
            <a:headEnd/>
            <a:tailEnd/>
          </a:ln>
          <a:effectLst/>
        </p:spPr>
        <p:txBody>
          <a:bodyPr>
            <a:spAutoFit/>
          </a:bodyPr>
          <a:lstStyle/>
          <a:p>
            <a:pPr algn="l" eaLnBrk="0" hangingPunct="0">
              <a:defRPr/>
            </a:pPr>
            <a:r>
              <a:rPr lang="en-US" sz="1400" b="1">
                <a:solidFill>
                  <a:schemeClr val="bg1"/>
                </a:solidFill>
                <a:effectLst>
                  <a:outerShdw blurRad="38100" dist="38100" dir="2700000" algn="tl">
                    <a:srgbClr val="C0C0C0"/>
                  </a:outerShdw>
                </a:effectLst>
              </a:rPr>
              <a:t>Geoökologie</a:t>
            </a:r>
          </a:p>
        </p:txBody>
      </p:sp>
      <p:pic>
        <p:nvPicPr>
          <p:cNvPr id="67598" name="Picture 14"/>
          <p:cNvPicPr>
            <a:picLocks noChangeAspect="1" noChangeArrowheads="1"/>
          </p:cNvPicPr>
          <p:nvPr/>
        </p:nvPicPr>
        <p:blipFill>
          <a:blip r:embed="rId4" cstate="print"/>
          <a:srcRect/>
          <a:stretch>
            <a:fillRect/>
          </a:stretch>
        </p:blipFill>
        <p:spPr bwMode="auto">
          <a:xfrm>
            <a:off x="71438" y="2060575"/>
            <a:ext cx="4572000" cy="3151188"/>
          </a:xfrm>
          <a:prstGeom prst="rect">
            <a:avLst/>
          </a:prstGeom>
          <a:noFill/>
          <a:ln w="9525">
            <a:noFill/>
            <a:miter lim="800000"/>
            <a:headEnd/>
            <a:tailEnd/>
          </a:ln>
        </p:spPr>
      </p:pic>
      <p:pic>
        <p:nvPicPr>
          <p:cNvPr id="67599" name="Picture 15"/>
          <p:cNvPicPr>
            <a:picLocks noChangeAspect="1" noChangeArrowheads="1"/>
          </p:cNvPicPr>
          <p:nvPr/>
        </p:nvPicPr>
        <p:blipFill>
          <a:blip r:embed="rId5" cstate="print"/>
          <a:srcRect/>
          <a:stretch>
            <a:fillRect/>
          </a:stretch>
        </p:blipFill>
        <p:spPr bwMode="auto">
          <a:xfrm>
            <a:off x="4500563" y="1916113"/>
            <a:ext cx="4608512" cy="3176587"/>
          </a:xfrm>
          <a:prstGeom prst="rect">
            <a:avLst/>
          </a:prstGeom>
          <a:noFill/>
          <a:ln w="9525">
            <a:noFill/>
            <a:miter lim="800000"/>
            <a:headEnd/>
            <a:tailEnd/>
          </a:ln>
        </p:spPr>
      </p:pic>
      <p:sp>
        <p:nvSpPr>
          <p:cNvPr id="67600" name="Rectangle 16"/>
          <p:cNvSpPr>
            <a:spLocks noChangeArrowheads="1"/>
          </p:cNvSpPr>
          <p:nvPr/>
        </p:nvSpPr>
        <p:spPr bwMode="auto">
          <a:xfrm>
            <a:off x="731838" y="5348288"/>
            <a:ext cx="8135937" cy="825500"/>
          </a:xfrm>
          <a:prstGeom prst="rect">
            <a:avLst/>
          </a:prstGeom>
          <a:noFill/>
          <a:ln w="9525">
            <a:noFill/>
            <a:miter lim="800000"/>
            <a:headEnd/>
            <a:tailEnd/>
          </a:ln>
        </p:spPr>
        <p:txBody>
          <a:bodyPr>
            <a:spAutoFit/>
          </a:bodyPr>
          <a:lstStyle/>
          <a:p>
            <a:pPr algn="l">
              <a:spcBef>
                <a:spcPct val="20000"/>
              </a:spcBef>
            </a:pPr>
            <a:r>
              <a:rPr lang="de-DE" sz="1600" dirty="0">
                <a:solidFill>
                  <a:srgbClr val="000066"/>
                </a:solidFill>
              </a:rPr>
              <a:t>Auch wenn sich in dieser Vergrößerung einzelne Pflanzenarten in der Legende der Karten namentlich </a:t>
            </a:r>
            <a:r>
              <a:rPr lang="de-DE" sz="1600" dirty="0" smtClean="0">
                <a:solidFill>
                  <a:srgbClr val="000066"/>
                </a:solidFill>
              </a:rPr>
              <a:t>kaum </a:t>
            </a:r>
            <a:r>
              <a:rPr lang="de-DE" sz="1600" dirty="0">
                <a:solidFill>
                  <a:srgbClr val="000066"/>
                </a:solidFill>
              </a:rPr>
              <a:t>ausmachen lassen, ist die erhebliche Veränderung der Flora seit Deichöffnung an den veränderten Farbmustern gut erkennbar.</a:t>
            </a:r>
          </a:p>
        </p:txBody>
      </p:sp>
      <p:sp>
        <p:nvSpPr>
          <p:cNvPr id="22538" name="Rectangle 8"/>
          <p:cNvSpPr>
            <a:spLocks noChangeArrowheads="1"/>
          </p:cNvSpPr>
          <p:nvPr/>
        </p:nvSpPr>
        <p:spPr bwMode="auto">
          <a:xfrm>
            <a:off x="1016000" y="1628775"/>
            <a:ext cx="5788025" cy="366713"/>
          </a:xfrm>
          <a:prstGeom prst="rect">
            <a:avLst/>
          </a:prstGeom>
          <a:noFill/>
          <a:ln w="9525">
            <a:noFill/>
            <a:miter lim="800000"/>
            <a:headEnd/>
            <a:tailEnd/>
          </a:ln>
        </p:spPr>
        <p:txBody>
          <a:bodyPr>
            <a:spAutoFit/>
          </a:bodyPr>
          <a:lstStyle/>
          <a:p>
            <a:pPr algn="l"/>
            <a:r>
              <a:rPr lang="de-DE" b="1">
                <a:solidFill>
                  <a:srgbClr val="000066"/>
                </a:solidFill>
              </a:rPr>
              <a:t>Forschung im Bereich </a:t>
            </a:r>
            <a:r>
              <a:rPr lang="de-DE" b="1" i="1">
                <a:solidFill>
                  <a:srgbClr val="000066"/>
                </a:solidFill>
              </a:rPr>
              <a:t>Geoökologie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7598"/>
                                        </p:tgtEl>
                                        <p:attrNameLst>
                                          <p:attrName>style.visibility</p:attrName>
                                        </p:attrNameLst>
                                      </p:cBhvr>
                                      <p:to>
                                        <p:strVal val="visible"/>
                                      </p:to>
                                    </p:set>
                                    <p:animEffect transition="in" filter="blinds(horizontal)">
                                      <p:cBhvr>
                                        <p:cTn id="7" dur="500"/>
                                        <p:tgtEl>
                                          <p:spTgt spid="67598"/>
                                        </p:tgtEl>
                                      </p:cBhvr>
                                    </p:animEffect>
                                  </p:childTnLst>
                                </p:cTn>
                              </p:par>
                            </p:childTnLst>
                          </p:cTn>
                        </p:par>
                        <p:par>
                          <p:cTn id="8" fill="hold">
                            <p:stCondLst>
                              <p:cond delay="500"/>
                            </p:stCondLst>
                            <p:childTnLst>
                              <p:par>
                                <p:cTn id="9" presetID="3" presetClass="entr" presetSubtype="10" fill="hold" nodeType="afterEffect">
                                  <p:stCondLst>
                                    <p:cond delay="5000"/>
                                  </p:stCondLst>
                                  <p:childTnLst>
                                    <p:set>
                                      <p:cBhvr>
                                        <p:cTn id="10" dur="1" fill="hold">
                                          <p:stCondLst>
                                            <p:cond delay="0"/>
                                          </p:stCondLst>
                                        </p:cTn>
                                        <p:tgtEl>
                                          <p:spTgt spid="67599"/>
                                        </p:tgtEl>
                                        <p:attrNameLst>
                                          <p:attrName>style.visibility</p:attrName>
                                        </p:attrNameLst>
                                      </p:cBhvr>
                                      <p:to>
                                        <p:strVal val="visible"/>
                                      </p:to>
                                    </p:set>
                                    <p:animEffect transition="in" filter="blinds(horizontal)">
                                      <p:cBhvr>
                                        <p:cTn id="11" dur="500"/>
                                        <p:tgtEl>
                                          <p:spTgt spid="67599"/>
                                        </p:tgtEl>
                                      </p:cBhvr>
                                    </p:animEffect>
                                  </p:childTnLst>
                                </p:cTn>
                              </p:par>
                            </p:childTnLst>
                          </p:cTn>
                        </p:par>
                        <p:par>
                          <p:cTn id="12" fill="hold">
                            <p:stCondLst>
                              <p:cond delay="6000"/>
                            </p:stCondLst>
                            <p:childTnLst>
                              <p:par>
                                <p:cTn id="13" presetID="22" presetClass="entr" presetSubtype="8" fill="hold" grpId="0" nodeType="afterEffect">
                                  <p:stCondLst>
                                    <p:cond delay="5000"/>
                                  </p:stCondLst>
                                  <p:childTnLst>
                                    <p:set>
                                      <p:cBhvr>
                                        <p:cTn id="14" dur="1" fill="hold">
                                          <p:stCondLst>
                                            <p:cond delay="0"/>
                                          </p:stCondLst>
                                        </p:cTn>
                                        <p:tgtEl>
                                          <p:spTgt spid="67600"/>
                                        </p:tgtEl>
                                        <p:attrNameLst>
                                          <p:attrName>style.visibility</p:attrName>
                                        </p:attrNameLst>
                                      </p:cBhvr>
                                      <p:to>
                                        <p:strVal val="visible"/>
                                      </p:to>
                                    </p:set>
                                    <p:animEffect transition="in" filter="wipe(left)">
                                      <p:cBhvr>
                                        <p:cTn id="15" dur="500"/>
                                        <p:tgtEl>
                                          <p:spTgt spid="676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0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srcRect/>
          <a:stretch>
            <a:fillRect/>
          </a:stretch>
        </p:blipFill>
        <p:spPr bwMode="auto">
          <a:xfrm>
            <a:off x="1214414" y="1268760"/>
            <a:ext cx="6715172" cy="49589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531" name="Rectangle 3"/>
          <p:cNvSpPr>
            <a:spLocks noChangeArrowheads="1"/>
          </p:cNvSpPr>
          <p:nvPr/>
        </p:nvSpPr>
        <p:spPr bwMode="auto">
          <a:xfrm>
            <a:off x="7019925" y="6308725"/>
            <a:ext cx="2124075" cy="628650"/>
          </a:xfrm>
          <a:prstGeom prst="rect">
            <a:avLst/>
          </a:prstGeom>
          <a:solidFill>
            <a:srgbClr val="0655AC"/>
          </a:solidFill>
          <a:ln w="9525">
            <a:noFill/>
            <a:miter lim="800000"/>
            <a:headEnd/>
            <a:tailEnd/>
          </a:ln>
        </p:spPr>
        <p:txBody>
          <a:bodyPr wrap="none" anchor="ctr"/>
          <a:lstStyle/>
          <a:p>
            <a:endParaRPr lang="de-DE"/>
          </a:p>
        </p:txBody>
      </p:sp>
      <p:sp>
        <p:nvSpPr>
          <p:cNvPr id="22532" name="Rectangle 4"/>
          <p:cNvSpPr>
            <a:spLocks noChangeArrowheads="1"/>
          </p:cNvSpPr>
          <p:nvPr/>
        </p:nvSpPr>
        <p:spPr bwMode="auto">
          <a:xfrm>
            <a:off x="6659563" y="6559550"/>
            <a:ext cx="539750" cy="387350"/>
          </a:xfrm>
          <a:prstGeom prst="rect">
            <a:avLst/>
          </a:prstGeom>
          <a:solidFill>
            <a:srgbClr val="0655AC"/>
          </a:solidFill>
          <a:ln w="9525">
            <a:noFill/>
            <a:miter lim="800000"/>
            <a:headEnd/>
            <a:tailEnd/>
          </a:ln>
        </p:spPr>
        <p:txBody>
          <a:bodyPr wrap="none" anchor="ctr"/>
          <a:lstStyle/>
          <a:p>
            <a:endParaRPr lang="de-DE"/>
          </a:p>
        </p:txBody>
      </p:sp>
      <p:sp>
        <p:nvSpPr>
          <p:cNvPr id="22533" name="Oval 5"/>
          <p:cNvSpPr>
            <a:spLocks noChangeArrowheads="1"/>
          </p:cNvSpPr>
          <p:nvPr/>
        </p:nvSpPr>
        <p:spPr bwMode="auto">
          <a:xfrm>
            <a:off x="6659563" y="6310313"/>
            <a:ext cx="666750" cy="454025"/>
          </a:xfrm>
          <a:prstGeom prst="ellipse">
            <a:avLst/>
          </a:prstGeom>
          <a:solidFill>
            <a:srgbClr val="0655AC"/>
          </a:solidFill>
          <a:ln w="9525">
            <a:noFill/>
            <a:round/>
            <a:headEnd/>
            <a:tailEnd/>
          </a:ln>
        </p:spPr>
        <p:txBody>
          <a:bodyPr wrap="none" anchor="ctr"/>
          <a:lstStyle/>
          <a:p>
            <a:endParaRPr lang="de-DE"/>
          </a:p>
        </p:txBody>
      </p:sp>
      <p:sp>
        <p:nvSpPr>
          <p:cNvPr id="67590" name="Text Box 6"/>
          <p:cNvSpPr txBox="1">
            <a:spLocks noChangeArrowheads="1"/>
          </p:cNvSpPr>
          <p:nvPr/>
        </p:nvSpPr>
        <p:spPr bwMode="auto">
          <a:xfrm>
            <a:off x="7164388" y="6407150"/>
            <a:ext cx="1582737" cy="304800"/>
          </a:xfrm>
          <a:prstGeom prst="rect">
            <a:avLst/>
          </a:prstGeom>
          <a:noFill/>
          <a:ln w="9525">
            <a:noFill/>
            <a:miter lim="800000"/>
            <a:headEnd/>
            <a:tailEnd/>
          </a:ln>
          <a:effectLst/>
        </p:spPr>
        <p:txBody>
          <a:bodyPr>
            <a:spAutoFit/>
          </a:bodyPr>
          <a:lstStyle/>
          <a:p>
            <a:pPr algn="l" eaLnBrk="0" hangingPunct="0">
              <a:defRPr/>
            </a:pPr>
            <a:r>
              <a:rPr lang="en-US" sz="1400" b="1">
                <a:solidFill>
                  <a:schemeClr val="bg1"/>
                </a:solidFill>
                <a:effectLst>
                  <a:outerShdw blurRad="38100" dist="38100" dir="2700000" algn="tl">
                    <a:srgbClr val="C0C0C0"/>
                  </a:outerShdw>
                </a:effectLst>
              </a:rPr>
              <a:t>Geoökologie</a:t>
            </a:r>
          </a:p>
        </p:txBody>
      </p:sp>
      <p:sp>
        <p:nvSpPr>
          <p:cNvPr id="2" name="Rechteck 1"/>
          <p:cNvSpPr/>
          <p:nvPr/>
        </p:nvSpPr>
        <p:spPr>
          <a:xfrm>
            <a:off x="1292627" y="5262299"/>
            <a:ext cx="6715749" cy="830997"/>
          </a:xfrm>
          <a:prstGeom prst="rect">
            <a:avLst/>
          </a:prstGeom>
        </p:spPr>
        <p:txBody>
          <a:bodyPr wrap="none">
            <a:spAutoFit/>
          </a:bodyPr>
          <a:lstStyle/>
          <a:p>
            <a:pPr algn="l"/>
            <a:r>
              <a:rPr lang="de-DE" sz="1600" dirty="0" smtClean="0">
                <a:solidFill>
                  <a:schemeClr val="bg1"/>
                </a:solidFill>
              </a:rPr>
              <a:t>Im </a:t>
            </a:r>
            <a:r>
              <a:rPr lang="de-DE" sz="1600" dirty="0" smtClean="0">
                <a:solidFill>
                  <a:schemeClr val="bg1"/>
                </a:solidFill>
              </a:rPr>
              <a:t>Rahmen </a:t>
            </a:r>
            <a:r>
              <a:rPr lang="de-DE" sz="1600" dirty="0" smtClean="0">
                <a:solidFill>
                  <a:schemeClr val="bg1"/>
                </a:solidFill>
              </a:rPr>
              <a:t>von Bachelor-Arbeiten untersucht die AG Geoökologie</a:t>
            </a:r>
          </a:p>
          <a:p>
            <a:pPr algn="l"/>
            <a:r>
              <a:rPr lang="de-DE" sz="1600" dirty="0" smtClean="0">
                <a:solidFill>
                  <a:schemeClr val="bg1"/>
                </a:solidFill>
              </a:rPr>
              <a:t>in Zusammenarbeit mit der AG Physikalische Ozeanografie (J.-O. </a:t>
            </a:r>
            <a:r>
              <a:rPr lang="de-DE" sz="1600" smtClean="0">
                <a:solidFill>
                  <a:schemeClr val="bg1"/>
                </a:solidFill>
              </a:rPr>
              <a:t>Wolff)</a:t>
            </a:r>
            <a:r>
              <a:rPr lang="de-DE" sz="1600" dirty="0" smtClean="0">
                <a:solidFill>
                  <a:schemeClr val="bg1"/>
                </a:solidFill>
              </a:rPr>
              <a:t/>
            </a:r>
            <a:br>
              <a:rPr lang="de-DE" sz="1600" dirty="0" smtClean="0">
                <a:solidFill>
                  <a:schemeClr val="bg1"/>
                </a:solidFill>
              </a:rPr>
            </a:br>
            <a:r>
              <a:rPr lang="de-DE" sz="1600" dirty="0" smtClean="0">
                <a:solidFill>
                  <a:schemeClr val="bg1"/>
                </a:solidFill>
              </a:rPr>
              <a:t>Aufkommen und </a:t>
            </a:r>
            <a:r>
              <a:rPr lang="de-DE" sz="1600" dirty="0" err="1" smtClean="0">
                <a:solidFill>
                  <a:schemeClr val="bg1"/>
                </a:solidFill>
              </a:rPr>
              <a:t>Verdriftung</a:t>
            </a:r>
            <a:r>
              <a:rPr lang="de-DE" sz="1600" dirty="0" smtClean="0">
                <a:solidFill>
                  <a:schemeClr val="bg1"/>
                </a:solidFill>
              </a:rPr>
              <a:t> von Makromüll in der Nordsee.</a:t>
            </a:r>
            <a:endParaRPr lang="de-DE" sz="1600" dirty="0">
              <a:solidFill>
                <a:schemeClr val="bg1"/>
              </a:solidFill>
            </a:endParaRPr>
          </a:p>
        </p:txBody>
      </p:sp>
    </p:spTree>
    <p:extLst>
      <p:ext uri="{BB962C8B-B14F-4D97-AF65-F5344CB8AC3E}">
        <p14:creationId xmlns:p14="http://schemas.microsoft.com/office/powerpoint/2010/main" val="2623751777"/>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ChangeArrowheads="1"/>
          </p:cNvSpPr>
          <p:nvPr/>
        </p:nvSpPr>
        <p:spPr bwMode="auto">
          <a:xfrm>
            <a:off x="4284663" y="3284538"/>
            <a:ext cx="863600" cy="792162"/>
          </a:xfrm>
          <a:prstGeom prst="rect">
            <a:avLst/>
          </a:prstGeom>
          <a:noFill/>
          <a:ln w="9525">
            <a:noFill/>
            <a:miter lim="800000"/>
            <a:headEnd/>
            <a:tailEnd/>
          </a:ln>
        </p:spPr>
        <p:txBody>
          <a:bodyPr anchor="ctr"/>
          <a:lstStyle/>
          <a:p>
            <a:pPr algn="l"/>
            <a:r>
              <a:rPr lang="de-DE" sz="4800" b="1">
                <a:solidFill>
                  <a:srgbClr val="000066"/>
                </a:solidFill>
              </a:rPr>
              <a:t>&amp;</a:t>
            </a:r>
          </a:p>
        </p:txBody>
      </p:sp>
      <p:sp>
        <p:nvSpPr>
          <p:cNvPr id="129027" name="Rectangle 3"/>
          <p:cNvSpPr>
            <a:spLocks noChangeArrowheads="1"/>
          </p:cNvSpPr>
          <p:nvPr/>
        </p:nvSpPr>
        <p:spPr bwMode="auto">
          <a:xfrm>
            <a:off x="1042988" y="5445125"/>
            <a:ext cx="7564437" cy="792163"/>
          </a:xfrm>
          <a:prstGeom prst="rect">
            <a:avLst/>
          </a:prstGeom>
          <a:noFill/>
          <a:ln w="9525">
            <a:noFill/>
            <a:miter lim="800000"/>
            <a:headEnd/>
            <a:tailEnd/>
          </a:ln>
        </p:spPr>
        <p:txBody>
          <a:bodyPr anchor="ctr"/>
          <a:lstStyle/>
          <a:p>
            <a:pPr algn="l">
              <a:tabLst>
                <a:tab pos="762000" algn="l"/>
              </a:tabLst>
            </a:pPr>
            <a:r>
              <a:rPr lang="de-DE" sz="1600" b="1" dirty="0">
                <a:solidFill>
                  <a:srgbClr val="000066"/>
                </a:solidFill>
              </a:rPr>
              <a:t>... ICBM – T</a:t>
            </a:r>
            <a:r>
              <a:rPr lang="de-DE" sz="1300" b="1" dirty="0">
                <a:solidFill>
                  <a:srgbClr val="000066"/>
                </a:solidFill>
              </a:rPr>
              <a:t>ERRAMARE</a:t>
            </a:r>
            <a:r>
              <a:rPr lang="de-DE" sz="1600" b="1" dirty="0">
                <a:solidFill>
                  <a:srgbClr val="000066"/>
                </a:solidFill>
              </a:rPr>
              <a:t>, der Wilhelmshavener Standort </a:t>
            </a:r>
            <a:br>
              <a:rPr lang="de-DE" sz="1600" b="1" dirty="0">
                <a:solidFill>
                  <a:srgbClr val="000066"/>
                </a:solidFill>
              </a:rPr>
            </a:br>
            <a:r>
              <a:rPr lang="de-DE" sz="1600" b="1" dirty="0">
                <a:solidFill>
                  <a:srgbClr val="000066"/>
                </a:solidFill>
              </a:rPr>
              <a:t>             des Instituts für Chemie und Biologie des Meeres (ICBM). 	</a:t>
            </a:r>
          </a:p>
        </p:txBody>
      </p:sp>
      <p:sp>
        <p:nvSpPr>
          <p:cNvPr id="15364" name="Rectangle 4"/>
          <p:cNvSpPr>
            <a:spLocks noChangeArrowheads="1"/>
          </p:cNvSpPr>
          <p:nvPr/>
        </p:nvSpPr>
        <p:spPr bwMode="auto">
          <a:xfrm>
            <a:off x="7019925" y="6308725"/>
            <a:ext cx="2124075" cy="628650"/>
          </a:xfrm>
          <a:prstGeom prst="rect">
            <a:avLst/>
          </a:prstGeom>
          <a:solidFill>
            <a:srgbClr val="0655AC"/>
          </a:solidFill>
          <a:ln w="9525">
            <a:noFill/>
            <a:miter lim="800000"/>
            <a:headEnd/>
            <a:tailEnd/>
          </a:ln>
        </p:spPr>
        <p:txBody>
          <a:bodyPr wrap="none" anchor="ctr"/>
          <a:lstStyle/>
          <a:p>
            <a:endParaRPr lang="de-DE"/>
          </a:p>
        </p:txBody>
      </p:sp>
      <p:sp>
        <p:nvSpPr>
          <p:cNvPr id="15365" name="Rectangle 5"/>
          <p:cNvSpPr>
            <a:spLocks noChangeArrowheads="1"/>
          </p:cNvSpPr>
          <p:nvPr/>
        </p:nvSpPr>
        <p:spPr bwMode="auto">
          <a:xfrm>
            <a:off x="6659563" y="6559550"/>
            <a:ext cx="539750" cy="387350"/>
          </a:xfrm>
          <a:prstGeom prst="rect">
            <a:avLst/>
          </a:prstGeom>
          <a:solidFill>
            <a:srgbClr val="0655AC"/>
          </a:solidFill>
          <a:ln w="9525">
            <a:noFill/>
            <a:miter lim="800000"/>
            <a:headEnd/>
            <a:tailEnd/>
          </a:ln>
        </p:spPr>
        <p:txBody>
          <a:bodyPr wrap="none" anchor="ctr"/>
          <a:lstStyle/>
          <a:p>
            <a:endParaRPr lang="de-DE"/>
          </a:p>
        </p:txBody>
      </p:sp>
      <p:sp>
        <p:nvSpPr>
          <p:cNvPr id="15366" name="Oval 6"/>
          <p:cNvSpPr>
            <a:spLocks noChangeArrowheads="1"/>
          </p:cNvSpPr>
          <p:nvPr/>
        </p:nvSpPr>
        <p:spPr bwMode="auto">
          <a:xfrm>
            <a:off x="6659563" y="6310313"/>
            <a:ext cx="666750" cy="454025"/>
          </a:xfrm>
          <a:prstGeom prst="ellipse">
            <a:avLst/>
          </a:prstGeom>
          <a:solidFill>
            <a:srgbClr val="0655AC"/>
          </a:solidFill>
          <a:ln w="9525">
            <a:noFill/>
            <a:round/>
            <a:headEnd/>
            <a:tailEnd/>
          </a:ln>
        </p:spPr>
        <p:txBody>
          <a:bodyPr wrap="none" anchor="ctr"/>
          <a:lstStyle/>
          <a:p>
            <a:endParaRPr lang="de-DE"/>
          </a:p>
        </p:txBody>
      </p:sp>
      <p:sp>
        <p:nvSpPr>
          <p:cNvPr id="129031" name="Text Box 7"/>
          <p:cNvSpPr txBox="1">
            <a:spLocks noChangeArrowheads="1"/>
          </p:cNvSpPr>
          <p:nvPr/>
        </p:nvSpPr>
        <p:spPr bwMode="auto">
          <a:xfrm>
            <a:off x="7019925" y="6426200"/>
            <a:ext cx="2124075" cy="304800"/>
          </a:xfrm>
          <a:prstGeom prst="rect">
            <a:avLst/>
          </a:prstGeom>
          <a:noFill/>
          <a:ln w="9525">
            <a:noFill/>
            <a:miter lim="800000"/>
            <a:headEnd/>
            <a:tailEnd/>
          </a:ln>
          <a:effectLst/>
        </p:spPr>
        <p:txBody>
          <a:bodyPr>
            <a:spAutoFit/>
          </a:bodyPr>
          <a:lstStyle/>
          <a:p>
            <a:pPr algn="l" eaLnBrk="0" hangingPunct="0">
              <a:defRPr/>
            </a:pPr>
            <a:r>
              <a:rPr lang="en-US" sz="1400" b="1">
                <a:solidFill>
                  <a:schemeClr val="bg1"/>
                </a:solidFill>
                <a:effectLst>
                  <a:outerShdw blurRad="38100" dist="38100" dir="2700000" algn="tl">
                    <a:srgbClr val="C0C0C0"/>
                  </a:outerShdw>
                </a:effectLst>
              </a:rPr>
              <a:t>ICBM - T</a:t>
            </a:r>
            <a:r>
              <a:rPr lang="en-US" sz="1200" b="1">
                <a:solidFill>
                  <a:schemeClr val="bg1"/>
                </a:solidFill>
                <a:effectLst>
                  <a:outerShdw blurRad="38100" dist="38100" dir="2700000" algn="tl">
                    <a:srgbClr val="C0C0C0"/>
                  </a:outerShdw>
                </a:effectLst>
              </a:rPr>
              <a:t>ERRAMARE</a:t>
            </a:r>
          </a:p>
        </p:txBody>
      </p:sp>
      <p:pic>
        <p:nvPicPr>
          <p:cNvPr id="129032" name="Picture 8"/>
          <p:cNvPicPr>
            <a:picLocks noChangeAspect="1" noChangeArrowheads="1"/>
          </p:cNvPicPr>
          <p:nvPr/>
        </p:nvPicPr>
        <p:blipFill>
          <a:blip r:embed="rId3" cstate="print"/>
          <a:srcRect/>
          <a:stretch>
            <a:fillRect/>
          </a:stretch>
        </p:blipFill>
        <p:spPr bwMode="auto">
          <a:xfrm>
            <a:off x="-719138" y="1484313"/>
            <a:ext cx="4859338" cy="3797300"/>
          </a:xfrm>
          <a:prstGeom prst="rect">
            <a:avLst/>
          </a:prstGeom>
          <a:noFill/>
          <a:ln w="9525">
            <a:noFill/>
            <a:miter lim="800000"/>
            <a:headEnd/>
            <a:tailEnd/>
          </a:ln>
        </p:spPr>
      </p:pic>
      <p:pic>
        <p:nvPicPr>
          <p:cNvPr id="129033" name="Picture 9"/>
          <p:cNvPicPr>
            <a:picLocks noChangeAspect="1" noChangeArrowheads="1"/>
          </p:cNvPicPr>
          <p:nvPr/>
        </p:nvPicPr>
        <p:blipFill>
          <a:blip r:embed="rId4" cstate="print"/>
          <a:srcRect/>
          <a:stretch>
            <a:fillRect/>
          </a:stretch>
        </p:blipFill>
        <p:spPr bwMode="auto">
          <a:xfrm>
            <a:off x="5003800" y="1484313"/>
            <a:ext cx="4841875" cy="3786187"/>
          </a:xfrm>
          <a:prstGeom prst="rect">
            <a:avLst/>
          </a:prstGeom>
          <a:noFill/>
          <a:ln w="9525">
            <a:noFill/>
            <a:miter lim="800000"/>
            <a:headEnd/>
            <a:tailEnd/>
          </a:ln>
        </p:spPr>
      </p:pic>
      <p:sp>
        <p:nvSpPr>
          <p:cNvPr id="129034" name="Rectangle 10"/>
          <p:cNvSpPr>
            <a:spLocks noChangeArrowheads="1"/>
          </p:cNvSpPr>
          <p:nvPr/>
        </p:nvSpPr>
        <p:spPr bwMode="auto">
          <a:xfrm>
            <a:off x="34925" y="2133600"/>
            <a:ext cx="2879725" cy="792163"/>
          </a:xfrm>
          <a:prstGeom prst="rect">
            <a:avLst/>
          </a:prstGeom>
          <a:noFill/>
          <a:ln w="9525">
            <a:noFill/>
            <a:miter lim="800000"/>
            <a:headEnd/>
            <a:tailEnd/>
          </a:ln>
        </p:spPr>
        <p:txBody>
          <a:bodyPr anchor="ctr"/>
          <a:lstStyle/>
          <a:p>
            <a:pPr algn="l">
              <a:tabLst>
                <a:tab pos="762000" algn="l"/>
              </a:tabLst>
            </a:pPr>
            <a:r>
              <a:rPr lang="de-DE" sz="1400">
                <a:solidFill>
                  <a:srgbClr val="000066"/>
                </a:solidFill>
              </a:rPr>
              <a:t>Institut für </a:t>
            </a:r>
            <a:br>
              <a:rPr lang="de-DE" sz="1400">
                <a:solidFill>
                  <a:srgbClr val="000066"/>
                </a:solidFill>
              </a:rPr>
            </a:br>
            <a:r>
              <a:rPr lang="de-DE" sz="1400">
                <a:solidFill>
                  <a:srgbClr val="000066"/>
                </a:solidFill>
              </a:rPr>
              <a:t>Chemie und Biologie </a:t>
            </a:r>
            <a:br>
              <a:rPr lang="de-DE" sz="1400">
                <a:solidFill>
                  <a:srgbClr val="000066"/>
                </a:solidFill>
              </a:rPr>
            </a:br>
            <a:r>
              <a:rPr lang="de-DE" sz="1400">
                <a:solidFill>
                  <a:srgbClr val="000066"/>
                </a:solidFill>
              </a:rPr>
              <a:t>    des Meeres (ICBM) </a:t>
            </a:r>
            <a:br>
              <a:rPr lang="de-DE" sz="1400">
                <a:solidFill>
                  <a:srgbClr val="000066"/>
                </a:solidFill>
              </a:rPr>
            </a:br>
            <a:r>
              <a:rPr lang="de-DE" sz="1400">
                <a:solidFill>
                  <a:srgbClr val="000066"/>
                </a:solidFill>
              </a:rPr>
              <a:t>        in Oldenburg-</a:t>
            </a:r>
            <a:br>
              <a:rPr lang="de-DE" sz="1400">
                <a:solidFill>
                  <a:srgbClr val="000066"/>
                </a:solidFill>
              </a:rPr>
            </a:br>
            <a:r>
              <a:rPr lang="de-DE" sz="1400">
                <a:solidFill>
                  <a:srgbClr val="000066"/>
                </a:solidFill>
              </a:rPr>
              <a:t>           Wechloy</a:t>
            </a:r>
          </a:p>
        </p:txBody>
      </p:sp>
      <p:sp>
        <p:nvSpPr>
          <p:cNvPr id="129035" name="Rectangle 11"/>
          <p:cNvSpPr>
            <a:spLocks noChangeArrowheads="1"/>
          </p:cNvSpPr>
          <p:nvPr/>
        </p:nvSpPr>
        <p:spPr bwMode="auto">
          <a:xfrm>
            <a:off x="7451725" y="1412875"/>
            <a:ext cx="2016125" cy="792163"/>
          </a:xfrm>
          <a:prstGeom prst="rect">
            <a:avLst/>
          </a:prstGeom>
          <a:noFill/>
          <a:ln w="9525">
            <a:noFill/>
            <a:miter lim="800000"/>
            <a:headEnd/>
            <a:tailEnd/>
          </a:ln>
        </p:spPr>
        <p:txBody>
          <a:bodyPr anchor="ctr"/>
          <a:lstStyle/>
          <a:p>
            <a:pPr algn="l">
              <a:tabLst>
                <a:tab pos="762000" algn="l"/>
              </a:tabLst>
            </a:pPr>
            <a:r>
              <a:rPr lang="de-DE" sz="1400">
                <a:solidFill>
                  <a:srgbClr val="000066"/>
                </a:solidFill>
              </a:rPr>
              <a:t>Forschungszentrum</a:t>
            </a:r>
            <a:br>
              <a:rPr lang="de-DE" sz="1400">
                <a:solidFill>
                  <a:srgbClr val="000066"/>
                </a:solidFill>
              </a:rPr>
            </a:br>
            <a:r>
              <a:rPr lang="de-DE" sz="1400">
                <a:solidFill>
                  <a:srgbClr val="000066"/>
                </a:solidFill>
              </a:rPr>
              <a:t>T</a:t>
            </a:r>
            <a:r>
              <a:rPr lang="de-DE" sz="1200">
                <a:solidFill>
                  <a:srgbClr val="000066"/>
                </a:solidFill>
              </a:rPr>
              <a:t>ERRAMARE</a:t>
            </a:r>
            <a:r>
              <a:rPr lang="de-DE" sz="1400">
                <a:solidFill>
                  <a:srgbClr val="000066"/>
                </a:solidFill>
              </a:rPr>
              <a:t/>
            </a:r>
            <a:br>
              <a:rPr lang="de-DE" sz="1400">
                <a:solidFill>
                  <a:srgbClr val="000066"/>
                </a:solidFill>
              </a:rPr>
            </a:br>
            <a:r>
              <a:rPr lang="de-DE" sz="1400">
                <a:solidFill>
                  <a:srgbClr val="000066"/>
                </a:solidFill>
              </a:rPr>
              <a:t>in Wilhelmshaven</a:t>
            </a:r>
          </a:p>
        </p:txBody>
      </p:sp>
      <p:pic>
        <p:nvPicPr>
          <p:cNvPr id="129036" name="Picture 12"/>
          <p:cNvPicPr>
            <a:picLocks noChangeAspect="1" noChangeArrowheads="1"/>
          </p:cNvPicPr>
          <p:nvPr/>
        </p:nvPicPr>
        <p:blipFill>
          <a:blip r:embed="rId5" cstate="print"/>
          <a:srcRect/>
          <a:stretch>
            <a:fillRect/>
          </a:stretch>
        </p:blipFill>
        <p:spPr bwMode="auto">
          <a:xfrm>
            <a:off x="-1588" y="1484313"/>
            <a:ext cx="9145588" cy="3811587"/>
          </a:xfrm>
          <a:prstGeom prst="rect">
            <a:avLst/>
          </a:prstGeom>
          <a:noFill/>
          <a:ln w="9525">
            <a:noFill/>
            <a:miter lim="800000"/>
            <a:headEnd/>
            <a:tailEnd/>
          </a:ln>
        </p:spPr>
      </p:pic>
      <p:sp>
        <p:nvSpPr>
          <p:cNvPr id="129037" name="Rectangle 13"/>
          <p:cNvSpPr>
            <a:spLocks noChangeArrowheads="1"/>
          </p:cNvSpPr>
          <p:nvPr/>
        </p:nvSpPr>
        <p:spPr bwMode="auto">
          <a:xfrm>
            <a:off x="1258888" y="1844675"/>
            <a:ext cx="720725" cy="504825"/>
          </a:xfrm>
          <a:prstGeom prst="rect">
            <a:avLst/>
          </a:prstGeom>
          <a:noFill/>
          <a:ln w="9525">
            <a:noFill/>
            <a:miter lim="800000"/>
            <a:headEnd/>
            <a:tailEnd/>
          </a:ln>
        </p:spPr>
        <p:txBody>
          <a:bodyPr anchor="ctr"/>
          <a:lstStyle/>
          <a:p>
            <a:pPr algn="l">
              <a:tabLst>
                <a:tab pos="762000" algn="l"/>
              </a:tabLst>
            </a:pPr>
            <a:r>
              <a:rPr lang="de-DE" sz="1400">
                <a:solidFill>
                  <a:srgbClr val="000066"/>
                </a:solidFill>
              </a:rPr>
              <a:t>ICBM</a:t>
            </a:r>
            <a:endParaRPr lang="de-DE" sz="1400" b="1">
              <a:solidFill>
                <a:srgbClr val="000066"/>
              </a:solidFill>
            </a:endParaRPr>
          </a:p>
        </p:txBody>
      </p:sp>
      <p:sp>
        <p:nvSpPr>
          <p:cNvPr id="129038" name="Rectangle 14"/>
          <p:cNvSpPr>
            <a:spLocks noChangeArrowheads="1"/>
          </p:cNvSpPr>
          <p:nvPr/>
        </p:nvSpPr>
        <p:spPr bwMode="auto">
          <a:xfrm>
            <a:off x="7127875" y="1844675"/>
            <a:ext cx="2016125" cy="504825"/>
          </a:xfrm>
          <a:prstGeom prst="rect">
            <a:avLst/>
          </a:prstGeom>
          <a:noFill/>
          <a:ln w="9525">
            <a:noFill/>
            <a:miter lim="800000"/>
            <a:headEnd/>
            <a:tailEnd/>
          </a:ln>
        </p:spPr>
        <p:txBody>
          <a:bodyPr anchor="ctr"/>
          <a:lstStyle/>
          <a:p>
            <a:pPr algn="l">
              <a:tabLst>
                <a:tab pos="762000" algn="l"/>
              </a:tabLst>
            </a:pPr>
            <a:r>
              <a:rPr lang="de-DE" sz="1400">
                <a:solidFill>
                  <a:srgbClr val="000066"/>
                </a:solidFill>
              </a:rPr>
              <a:t>ICBM - T</a:t>
            </a:r>
            <a:r>
              <a:rPr lang="de-DE" sz="1200" b="1">
                <a:solidFill>
                  <a:srgbClr val="000066"/>
                </a:solidFill>
              </a:rPr>
              <a:t>ERRAMARE</a:t>
            </a:r>
            <a:endParaRPr lang="de-DE" sz="1400" b="1">
              <a:solidFill>
                <a:srgbClr val="000066"/>
              </a:solidFill>
            </a:endParaRPr>
          </a:p>
        </p:txBody>
      </p:sp>
      <p:pic>
        <p:nvPicPr>
          <p:cNvPr id="129039" name="Picture 15"/>
          <p:cNvPicPr>
            <a:picLocks noChangeAspect="1" noChangeArrowheads="1"/>
          </p:cNvPicPr>
          <p:nvPr/>
        </p:nvPicPr>
        <p:blipFill>
          <a:blip r:embed="rId6" cstate="print">
            <a:clrChange>
              <a:clrFrom>
                <a:srgbClr val="8A8889"/>
              </a:clrFrom>
              <a:clrTo>
                <a:srgbClr val="8A8889">
                  <a:alpha val="0"/>
                </a:srgbClr>
              </a:clrTo>
            </a:clrChange>
          </a:blip>
          <a:srcRect/>
          <a:stretch>
            <a:fillRect/>
          </a:stretch>
        </p:blipFill>
        <p:spPr bwMode="auto">
          <a:xfrm>
            <a:off x="3708400" y="1455738"/>
            <a:ext cx="2735263" cy="720725"/>
          </a:xfrm>
          <a:prstGeom prst="rect">
            <a:avLst/>
          </a:prstGeom>
          <a:noFill/>
          <a:ln w="9525">
            <a:noFill/>
            <a:miter lim="800000"/>
            <a:headEnd/>
            <a:tailEnd/>
          </a:ln>
        </p:spPr>
      </p:pic>
      <p:sp>
        <p:nvSpPr>
          <p:cNvPr id="129041" name="Rectangle 17"/>
          <p:cNvSpPr>
            <a:spLocks noChangeArrowheads="1"/>
          </p:cNvSpPr>
          <p:nvPr/>
        </p:nvSpPr>
        <p:spPr bwMode="auto">
          <a:xfrm>
            <a:off x="7572396" y="2711231"/>
            <a:ext cx="1511300" cy="646331"/>
          </a:xfrm>
          <a:prstGeom prst="rect">
            <a:avLst/>
          </a:prstGeom>
          <a:noFill/>
          <a:ln w="9525">
            <a:noFill/>
            <a:miter lim="800000"/>
            <a:headEnd/>
            <a:tailEnd/>
          </a:ln>
        </p:spPr>
        <p:txBody>
          <a:bodyPr>
            <a:spAutoFit/>
          </a:bodyPr>
          <a:lstStyle/>
          <a:p>
            <a:pPr algn="l">
              <a:spcBef>
                <a:spcPct val="20000"/>
              </a:spcBef>
            </a:pPr>
            <a:r>
              <a:rPr lang="de-DE" sz="1200" dirty="0">
                <a:solidFill>
                  <a:schemeClr val="bg1"/>
                </a:solidFill>
              </a:rPr>
              <a:t>Direktor des ICBM:</a:t>
            </a:r>
            <a:br>
              <a:rPr lang="de-DE" sz="1200" dirty="0">
                <a:solidFill>
                  <a:schemeClr val="bg1"/>
                </a:solidFill>
              </a:rPr>
            </a:br>
            <a:r>
              <a:rPr lang="de-DE" sz="1200" b="1" dirty="0">
                <a:solidFill>
                  <a:schemeClr val="bg1"/>
                </a:solidFill>
              </a:rPr>
              <a:t>Prof. Dr. </a:t>
            </a:r>
            <a:br>
              <a:rPr lang="de-DE" sz="1200" b="1" dirty="0">
                <a:solidFill>
                  <a:schemeClr val="bg1"/>
                </a:solidFill>
              </a:rPr>
            </a:br>
            <a:r>
              <a:rPr lang="de-DE" sz="1200" b="1" dirty="0" smtClean="0">
                <a:solidFill>
                  <a:schemeClr val="bg1"/>
                </a:solidFill>
              </a:rPr>
              <a:t>Bernd Blasius</a:t>
            </a:r>
            <a:endParaRPr lang="de-DE" sz="1200" b="1" i="1" dirty="0">
              <a:solidFill>
                <a:schemeClr val="bg1"/>
              </a:solidFill>
            </a:endParaRPr>
          </a:p>
        </p:txBody>
      </p:sp>
      <p:pic>
        <p:nvPicPr>
          <p:cNvPr id="39938"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524328" y="526347"/>
            <a:ext cx="1571604" cy="2003334"/>
          </a:xfrm>
          <a:prstGeom prst="rect">
            <a:avLst/>
          </a:prstGeom>
          <a:noFill/>
          <a:ln w="28575">
            <a:solidFill>
              <a:schemeClr val="bg1"/>
            </a:solid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9032"/>
                                        </p:tgtEl>
                                        <p:attrNameLst>
                                          <p:attrName>style.visibility</p:attrName>
                                        </p:attrNameLst>
                                      </p:cBhvr>
                                      <p:to>
                                        <p:strVal val="visible"/>
                                      </p:to>
                                    </p:set>
                                    <p:animEffect transition="in" filter="wipe(left)">
                                      <p:cBhvr>
                                        <p:cTn id="7" dur="500"/>
                                        <p:tgtEl>
                                          <p:spTgt spid="1290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9034"/>
                                        </p:tgtEl>
                                        <p:attrNameLst>
                                          <p:attrName>style.visibility</p:attrName>
                                        </p:attrNameLst>
                                      </p:cBhvr>
                                      <p:to>
                                        <p:strVal val="visible"/>
                                      </p:to>
                                    </p:set>
                                    <p:animEffect transition="in" filter="wipe(left)">
                                      <p:cBhvr>
                                        <p:cTn id="12" dur="500"/>
                                        <p:tgtEl>
                                          <p:spTgt spid="129034"/>
                                        </p:tgtEl>
                                      </p:cBhvr>
                                    </p:animEffect>
                                  </p:childTnLst>
                                </p:cTn>
                              </p:par>
                              <p:par>
                                <p:cTn id="13" presetID="21" presetClass="entr" presetSubtype="4" fill="hold" grpId="0" nodeType="withEffect">
                                  <p:stCondLst>
                                    <p:cond delay="4000"/>
                                  </p:stCondLst>
                                  <p:childTnLst>
                                    <p:set>
                                      <p:cBhvr>
                                        <p:cTn id="14" dur="1" fill="hold">
                                          <p:stCondLst>
                                            <p:cond delay="0"/>
                                          </p:stCondLst>
                                        </p:cTn>
                                        <p:tgtEl>
                                          <p:spTgt spid="129026"/>
                                        </p:tgtEl>
                                        <p:attrNameLst>
                                          <p:attrName>style.visibility</p:attrName>
                                        </p:attrNameLst>
                                      </p:cBhvr>
                                      <p:to>
                                        <p:strVal val="visible"/>
                                      </p:to>
                                    </p:set>
                                    <p:animEffect transition="in" filter="wheel(4)">
                                      <p:cBhvr>
                                        <p:cTn id="15" dur="2000"/>
                                        <p:tgtEl>
                                          <p:spTgt spid="129026"/>
                                        </p:tgtEl>
                                      </p:cBhvr>
                                    </p:animEffect>
                                  </p:childTnLst>
                                </p:cTn>
                              </p:par>
                              <p:par>
                                <p:cTn id="16" presetID="22" presetClass="entr" presetSubtype="2" fill="hold" nodeType="withEffect">
                                  <p:stCondLst>
                                    <p:cond delay="4000"/>
                                  </p:stCondLst>
                                  <p:childTnLst>
                                    <p:set>
                                      <p:cBhvr>
                                        <p:cTn id="17" dur="1" fill="hold">
                                          <p:stCondLst>
                                            <p:cond delay="0"/>
                                          </p:stCondLst>
                                        </p:cTn>
                                        <p:tgtEl>
                                          <p:spTgt spid="129033"/>
                                        </p:tgtEl>
                                        <p:attrNameLst>
                                          <p:attrName>style.visibility</p:attrName>
                                        </p:attrNameLst>
                                      </p:cBhvr>
                                      <p:to>
                                        <p:strVal val="visible"/>
                                      </p:to>
                                    </p:set>
                                    <p:animEffect transition="in" filter="wipe(right)">
                                      <p:cBhvr>
                                        <p:cTn id="18" dur="500"/>
                                        <p:tgtEl>
                                          <p:spTgt spid="12903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129035"/>
                                        </p:tgtEl>
                                        <p:attrNameLst>
                                          <p:attrName>style.visibility</p:attrName>
                                        </p:attrNameLst>
                                      </p:cBhvr>
                                      <p:to>
                                        <p:strVal val="visible"/>
                                      </p:to>
                                    </p:set>
                                    <p:animEffect transition="in" filter="wipe(right)">
                                      <p:cBhvr>
                                        <p:cTn id="23" dur="500"/>
                                        <p:tgtEl>
                                          <p:spTgt spid="129035"/>
                                        </p:tgtEl>
                                      </p:cBhvr>
                                    </p:animEffect>
                                  </p:childTnLst>
                                </p:cTn>
                              </p:par>
                            </p:childTnLst>
                          </p:cTn>
                        </p:par>
                        <p:par>
                          <p:cTn id="24" fill="hold">
                            <p:stCondLst>
                              <p:cond delay="500"/>
                            </p:stCondLst>
                            <p:childTnLst>
                              <p:par>
                                <p:cTn id="25" presetID="2" presetClass="entr" presetSubtype="8" fill="hold" grpId="0" nodeType="afterEffect">
                                  <p:stCondLst>
                                    <p:cond delay="0"/>
                                  </p:stCondLst>
                                  <p:childTnLst>
                                    <p:set>
                                      <p:cBhvr>
                                        <p:cTn id="26" dur="1" fill="hold">
                                          <p:stCondLst>
                                            <p:cond delay="0"/>
                                          </p:stCondLst>
                                        </p:cTn>
                                        <p:tgtEl>
                                          <p:spTgt spid="129027"/>
                                        </p:tgtEl>
                                        <p:attrNameLst>
                                          <p:attrName>style.visibility</p:attrName>
                                        </p:attrNameLst>
                                      </p:cBhvr>
                                      <p:to>
                                        <p:strVal val="visible"/>
                                      </p:to>
                                    </p:set>
                                    <p:anim calcmode="lin" valueType="num">
                                      <p:cBhvr additive="base">
                                        <p:cTn id="27" dur="500" fill="hold"/>
                                        <p:tgtEl>
                                          <p:spTgt spid="129027"/>
                                        </p:tgtEl>
                                        <p:attrNameLst>
                                          <p:attrName>ppt_x</p:attrName>
                                        </p:attrNameLst>
                                      </p:cBhvr>
                                      <p:tavLst>
                                        <p:tav tm="0">
                                          <p:val>
                                            <p:strVal val="0-#ppt_w/2"/>
                                          </p:val>
                                        </p:tav>
                                        <p:tav tm="100000">
                                          <p:val>
                                            <p:strVal val="#ppt_x"/>
                                          </p:val>
                                        </p:tav>
                                      </p:tavLst>
                                    </p:anim>
                                    <p:anim calcmode="lin" valueType="num">
                                      <p:cBhvr additive="base">
                                        <p:cTn id="28" dur="500" fill="hold"/>
                                        <p:tgtEl>
                                          <p:spTgt spid="129027"/>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53" presetClass="entr" presetSubtype="0" fill="hold" nodeType="afterEffect">
                                  <p:stCondLst>
                                    <p:cond delay="2500"/>
                                  </p:stCondLst>
                                  <p:childTnLst>
                                    <p:set>
                                      <p:cBhvr>
                                        <p:cTn id="31" dur="1" fill="hold">
                                          <p:stCondLst>
                                            <p:cond delay="0"/>
                                          </p:stCondLst>
                                        </p:cTn>
                                        <p:tgtEl>
                                          <p:spTgt spid="129036"/>
                                        </p:tgtEl>
                                        <p:attrNameLst>
                                          <p:attrName>style.visibility</p:attrName>
                                        </p:attrNameLst>
                                      </p:cBhvr>
                                      <p:to>
                                        <p:strVal val="visible"/>
                                      </p:to>
                                    </p:set>
                                    <p:anim calcmode="lin" valueType="num">
                                      <p:cBhvr>
                                        <p:cTn id="32" dur="2000" fill="hold"/>
                                        <p:tgtEl>
                                          <p:spTgt spid="129036"/>
                                        </p:tgtEl>
                                        <p:attrNameLst>
                                          <p:attrName>ppt_w</p:attrName>
                                        </p:attrNameLst>
                                      </p:cBhvr>
                                      <p:tavLst>
                                        <p:tav tm="0">
                                          <p:val>
                                            <p:fltVal val="0"/>
                                          </p:val>
                                        </p:tav>
                                        <p:tav tm="100000">
                                          <p:val>
                                            <p:strVal val="#ppt_w"/>
                                          </p:val>
                                        </p:tav>
                                      </p:tavLst>
                                    </p:anim>
                                    <p:anim calcmode="lin" valueType="num">
                                      <p:cBhvr>
                                        <p:cTn id="33" dur="2000" fill="hold"/>
                                        <p:tgtEl>
                                          <p:spTgt spid="129036"/>
                                        </p:tgtEl>
                                        <p:attrNameLst>
                                          <p:attrName>ppt_h</p:attrName>
                                        </p:attrNameLst>
                                      </p:cBhvr>
                                      <p:tavLst>
                                        <p:tav tm="0">
                                          <p:val>
                                            <p:fltVal val="0"/>
                                          </p:val>
                                        </p:tav>
                                        <p:tav tm="100000">
                                          <p:val>
                                            <p:strVal val="#ppt_h"/>
                                          </p:val>
                                        </p:tav>
                                      </p:tavLst>
                                    </p:anim>
                                    <p:animEffect transition="in" filter="fade">
                                      <p:cBhvr>
                                        <p:cTn id="34" dur="2000"/>
                                        <p:tgtEl>
                                          <p:spTgt spid="129036"/>
                                        </p:tgtEl>
                                      </p:cBhvr>
                                    </p:animEffect>
                                  </p:childTnLst>
                                </p:cTn>
                              </p:par>
                            </p:childTnLst>
                          </p:cTn>
                        </p:par>
                        <p:par>
                          <p:cTn id="35" fill="hold">
                            <p:stCondLst>
                              <p:cond delay="5500"/>
                            </p:stCondLst>
                            <p:childTnLst>
                              <p:par>
                                <p:cTn id="36" presetID="22" presetClass="entr" presetSubtype="2" fill="hold" grpId="0" nodeType="afterEffect">
                                  <p:stCondLst>
                                    <p:cond delay="2000"/>
                                  </p:stCondLst>
                                  <p:childTnLst>
                                    <p:set>
                                      <p:cBhvr>
                                        <p:cTn id="37" dur="1" fill="hold">
                                          <p:stCondLst>
                                            <p:cond delay="0"/>
                                          </p:stCondLst>
                                        </p:cTn>
                                        <p:tgtEl>
                                          <p:spTgt spid="129037"/>
                                        </p:tgtEl>
                                        <p:attrNameLst>
                                          <p:attrName>style.visibility</p:attrName>
                                        </p:attrNameLst>
                                      </p:cBhvr>
                                      <p:to>
                                        <p:strVal val="visible"/>
                                      </p:to>
                                    </p:set>
                                    <p:animEffect transition="in" filter="wipe(right)">
                                      <p:cBhvr>
                                        <p:cTn id="38" dur="500"/>
                                        <p:tgtEl>
                                          <p:spTgt spid="12903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129038"/>
                                        </p:tgtEl>
                                        <p:attrNameLst>
                                          <p:attrName>style.visibility</p:attrName>
                                        </p:attrNameLst>
                                      </p:cBhvr>
                                      <p:to>
                                        <p:strVal val="visible"/>
                                      </p:to>
                                    </p:set>
                                    <p:animEffect transition="in" filter="wipe(right)">
                                      <p:cBhvr>
                                        <p:cTn id="43" dur="500"/>
                                        <p:tgtEl>
                                          <p:spTgt spid="129038"/>
                                        </p:tgtEl>
                                      </p:cBhvr>
                                    </p:animEffect>
                                  </p:childTnLst>
                                </p:cTn>
                              </p:par>
                            </p:childTnLst>
                          </p:cTn>
                        </p:par>
                        <p:par>
                          <p:cTn id="44" fill="hold">
                            <p:stCondLst>
                              <p:cond delay="500"/>
                            </p:stCondLst>
                            <p:childTnLst>
                              <p:par>
                                <p:cTn id="45" presetID="53" presetClass="entr" presetSubtype="0" fill="hold" nodeType="afterEffect">
                                  <p:stCondLst>
                                    <p:cond delay="0"/>
                                  </p:stCondLst>
                                  <p:childTnLst>
                                    <p:set>
                                      <p:cBhvr>
                                        <p:cTn id="46" dur="1" fill="hold">
                                          <p:stCondLst>
                                            <p:cond delay="0"/>
                                          </p:stCondLst>
                                        </p:cTn>
                                        <p:tgtEl>
                                          <p:spTgt spid="129039"/>
                                        </p:tgtEl>
                                        <p:attrNameLst>
                                          <p:attrName>style.visibility</p:attrName>
                                        </p:attrNameLst>
                                      </p:cBhvr>
                                      <p:to>
                                        <p:strVal val="visible"/>
                                      </p:to>
                                    </p:set>
                                    <p:anim calcmode="lin" valueType="num">
                                      <p:cBhvr>
                                        <p:cTn id="47" dur="500" fill="hold"/>
                                        <p:tgtEl>
                                          <p:spTgt spid="129039"/>
                                        </p:tgtEl>
                                        <p:attrNameLst>
                                          <p:attrName>ppt_w</p:attrName>
                                        </p:attrNameLst>
                                      </p:cBhvr>
                                      <p:tavLst>
                                        <p:tav tm="0">
                                          <p:val>
                                            <p:fltVal val="0"/>
                                          </p:val>
                                        </p:tav>
                                        <p:tav tm="100000">
                                          <p:val>
                                            <p:strVal val="#ppt_w"/>
                                          </p:val>
                                        </p:tav>
                                      </p:tavLst>
                                    </p:anim>
                                    <p:anim calcmode="lin" valueType="num">
                                      <p:cBhvr>
                                        <p:cTn id="48" dur="500" fill="hold"/>
                                        <p:tgtEl>
                                          <p:spTgt spid="129039"/>
                                        </p:tgtEl>
                                        <p:attrNameLst>
                                          <p:attrName>ppt_h</p:attrName>
                                        </p:attrNameLst>
                                      </p:cBhvr>
                                      <p:tavLst>
                                        <p:tav tm="0">
                                          <p:val>
                                            <p:fltVal val="0"/>
                                          </p:val>
                                        </p:tav>
                                        <p:tav tm="100000">
                                          <p:val>
                                            <p:strVal val="#ppt_h"/>
                                          </p:val>
                                        </p:tav>
                                      </p:tavLst>
                                    </p:anim>
                                    <p:animEffect transition="in" filter="fade">
                                      <p:cBhvr>
                                        <p:cTn id="49" dur="500"/>
                                        <p:tgtEl>
                                          <p:spTgt spid="129039"/>
                                        </p:tgtEl>
                                      </p:cBhvr>
                                    </p:animEffect>
                                  </p:childTnLst>
                                </p:cTn>
                              </p:par>
                              <p:par>
                                <p:cTn id="50" presetID="3" presetClass="exit" presetSubtype="10" fill="hold" grpId="1" nodeType="withEffect">
                                  <p:stCondLst>
                                    <p:cond delay="2500"/>
                                  </p:stCondLst>
                                  <p:childTnLst>
                                    <p:animEffect transition="out" filter="blinds(horizontal)">
                                      <p:cBhvr>
                                        <p:cTn id="51" dur="500"/>
                                        <p:tgtEl>
                                          <p:spTgt spid="129038"/>
                                        </p:tgtEl>
                                      </p:cBhvr>
                                    </p:animEffect>
                                    <p:set>
                                      <p:cBhvr>
                                        <p:cTn id="52" dur="1" fill="hold">
                                          <p:stCondLst>
                                            <p:cond delay="499"/>
                                          </p:stCondLst>
                                        </p:cTn>
                                        <p:tgtEl>
                                          <p:spTgt spid="129038"/>
                                        </p:tgtEl>
                                        <p:attrNameLst>
                                          <p:attrName>style.visibility</p:attrName>
                                        </p:attrNameLst>
                                      </p:cBhvr>
                                      <p:to>
                                        <p:strVal val="hidden"/>
                                      </p:to>
                                    </p:set>
                                  </p:childTnLst>
                                </p:cTn>
                              </p:par>
                            </p:childTnLst>
                          </p:cTn>
                        </p:par>
                        <p:par>
                          <p:cTn id="53" fill="hold">
                            <p:stCondLst>
                              <p:cond delay="3500"/>
                            </p:stCondLst>
                            <p:childTnLst>
                              <p:par>
                                <p:cTn id="54" presetID="10" presetClass="entr" presetSubtype="0" fill="hold" nodeType="afterEffect">
                                  <p:stCondLst>
                                    <p:cond delay="0"/>
                                  </p:stCondLst>
                                  <p:childTnLst>
                                    <p:set>
                                      <p:cBhvr>
                                        <p:cTn id="55" dur="1" fill="hold">
                                          <p:stCondLst>
                                            <p:cond delay="0"/>
                                          </p:stCondLst>
                                        </p:cTn>
                                        <p:tgtEl>
                                          <p:spTgt spid="39938"/>
                                        </p:tgtEl>
                                        <p:attrNameLst>
                                          <p:attrName>style.visibility</p:attrName>
                                        </p:attrNameLst>
                                      </p:cBhvr>
                                      <p:to>
                                        <p:strVal val="visible"/>
                                      </p:to>
                                    </p:set>
                                    <p:animEffect transition="in" filter="fade">
                                      <p:cBhvr>
                                        <p:cTn id="56" dur="2000"/>
                                        <p:tgtEl>
                                          <p:spTgt spid="39938"/>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129041"/>
                                        </p:tgtEl>
                                        <p:attrNameLst>
                                          <p:attrName>style.visibility</p:attrName>
                                        </p:attrNameLst>
                                      </p:cBhvr>
                                      <p:to>
                                        <p:strVal val="visible"/>
                                      </p:to>
                                    </p:set>
                                    <p:animEffect transition="in" filter="wipe(left)">
                                      <p:cBhvr>
                                        <p:cTn id="59" dur="500"/>
                                        <p:tgtEl>
                                          <p:spTgt spid="1290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6" grpId="0"/>
      <p:bldP spid="129027" grpId="0"/>
      <p:bldP spid="129034" grpId="0"/>
      <p:bldP spid="129035" grpId="0"/>
      <p:bldP spid="129037" grpId="0"/>
      <p:bldP spid="129038" grpId="0"/>
      <p:bldP spid="129038" grpId="1"/>
      <p:bldP spid="12904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1258888" y="1724025"/>
            <a:ext cx="2836862" cy="336550"/>
          </a:xfrm>
          <a:prstGeom prst="rect">
            <a:avLst/>
          </a:prstGeom>
          <a:noFill/>
          <a:ln w="9525">
            <a:noFill/>
            <a:miter lim="800000"/>
            <a:headEnd/>
            <a:tailEnd/>
          </a:ln>
        </p:spPr>
        <p:txBody>
          <a:bodyPr wrap="none">
            <a:spAutoFit/>
          </a:bodyPr>
          <a:lstStyle/>
          <a:p>
            <a:pPr algn="l">
              <a:spcBef>
                <a:spcPct val="20000"/>
              </a:spcBef>
            </a:pPr>
            <a:r>
              <a:rPr lang="de-DE" sz="1600" b="1" dirty="0">
                <a:solidFill>
                  <a:srgbClr val="000066"/>
                </a:solidFill>
              </a:rPr>
              <a:t>Arbeitsgruppe </a:t>
            </a:r>
            <a:r>
              <a:rPr lang="de-DE" sz="1600" b="1" i="1" dirty="0" err="1">
                <a:solidFill>
                  <a:srgbClr val="000066"/>
                </a:solidFill>
              </a:rPr>
              <a:t>Planktologie</a:t>
            </a:r>
            <a:endParaRPr lang="de-DE" sz="1600" b="1" i="1" dirty="0">
              <a:solidFill>
                <a:srgbClr val="000066"/>
              </a:solidFill>
            </a:endParaRPr>
          </a:p>
        </p:txBody>
      </p:sp>
      <p:sp>
        <p:nvSpPr>
          <p:cNvPr id="34819" name="Rectangle 3"/>
          <p:cNvSpPr>
            <a:spLocks noChangeArrowheads="1"/>
          </p:cNvSpPr>
          <p:nvPr/>
        </p:nvSpPr>
        <p:spPr bwMode="auto">
          <a:xfrm>
            <a:off x="7019925" y="6308725"/>
            <a:ext cx="2124075" cy="628650"/>
          </a:xfrm>
          <a:prstGeom prst="rect">
            <a:avLst/>
          </a:prstGeom>
          <a:solidFill>
            <a:srgbClr val="0655AC"/>
          </a:solidFill>
          <a:ln w="9525">
            <a:noFill/>
            <a:miter lim="800000"/>
            <a:headEnd/>
            <a:tailEnd/>
          </a:ln>
        </p:spPr>
        <p:txBody>
          <a:bodyPr wrap="none" anchor="ctr"/>
          <a:lstStyle/>
          <a:p>
            <a:endParaRPr lang="de-DE"/>
          </a:p>
        </p:txBody>
      </p:sp>
      <p:sp>
        <p:nvSpPr>
          <p:cNvPr id="34820" name="Rectangle 4"/>
          <p:cNvSpPr>
            <a:spLocks noChangeArrowheads="1"/>
          </p:cNvSpPr>
          <p:nvPr/>
        </p:nvSpPr>
        <p:spPr bwMode="auto">
          <a:xfrm>
            <a:off x="6659563" y="6559550"/>
            <a:ext cx="539750" cy="387350"/>
          </a:xfrm>
          <a:prstGeom prst="rect">
            <a:avLst/>
          </a:prstGeom>
          <a:solidFill>
            <a:srgbClr val="0655AC"/>
          </a:solidFill>
          <a:ln w="9525">
            <a:noFill/>
            <a:miter lim="800000"/>
            <a:headEnd/>
            <a:tailEnd/>
          </a:ln>
        </p:spPr>
        <p:txBody>
          <a:bodyPr wrap="none" anchor="ctr"/>
          <a:lstStyle/>
          <a:p>
            <a:endParaRPr lang="de-DE"/>
          </a:p>
        </p:txBody>
      </p:sp>
      <p:sp>
        <p:nvSpPr>
          <p:cNvPr id="34821" name="Oval 5"/>
          <p:cNvSpPr>
            <a:spLocks noChangeArrowheads="1"/>
          </p:cNvSpPr>
          <p:nvPr/>
        </p:nvSpPr>
        <p:spPr bwMode="auto">
          <a:xfrm>
            <a:off x="6659563" y="6310313"/>
            <a:ext cx="666750" cy="454025"/>
          </a:xfrm>
          <a:prstGeom prst="ellipse">
            <a:avLst/>
          </a:prstGeom>
          <a:solidFill>
            <a:srgbClr val="0655AC"/>
          </a:solidFill>
          <a:ln w="9525">
            <a:noFill/>
            <a:round/>
            <a:headEnd/>
            <a:tailEnd/>
          </a:ln>
        </p:spPr>
        <p:txBody>
          <a:bodyPr wrap="none" anchor="ctr"/>
          <a:lstStyle/>
          <a:p>
            <a:endParaRPr lang="de-DE"/>
          </a:p>
        </p:txBody>
      </p:sp>
      <p:sp>
        <p:nvSpPr>
          <p:cNvPr id="25606" name="Text Box 6"/>
          <p:cNvSpPr txBox="1">
            <a:spLocks noChangeArrowheads="1"/>
          </p:cNvSpPr>
          <p:nvPr/>
        </p:nvSpPr>
        <p:spPr bwMode="auto">
          <a:xfrm>
            <a:off x="7380288" y="6407150"/>
            <a:ext cx="1366837" cy="304800"/>
          </a:xfrm>
          <a:prstGeom prst="rect">
            <a:avLst/>
          </a:prstGeom>
          <a:noFill/>
          <a:ln w="9525">
            <a:noFill/>
            <a:miter lim="800000"/>
            <a:headEnd/>
            <a:tailEnd/>
          </a:ln>
          <a:effectLst/>
        </p:spPr>
        <p:txBody>
          <a:bodyPr>
            <a:spAutoFit/>
          </a:bodyPr>
          <a:lstStyle/>
          <a:p>
            <a:pPr algn="l" eaLnBrk="0" hangingPunct="0">
              <a:defRPr/>
            </a:pPr>
            <a:r>
              <a:rPr lang="en-US" sz="1400" b="1">
                <a:solidFill>
                  <a:schemeClr val="bg1"/>
                </a:solidFill>
                <a:effectLst>
                  <a:outerShdw blurRad="38100" dist="38100" dir="2700000" algn="tl">
                    <a:srgbClr val="C0C0C0"/>
                  </a:outerShdw>
                </a:effectLst>
              </a:rPr>
              <a:t>Planktologie</a:t>
            </a:r>
          </a:p>
        </p:txBody>
      </p:sp>
      <p:pic>
        <p:nvPicPr>
          <p:cNvPr id="25610" name="Picture 10"/>
          <p:cNvPicPr>
            <a:picLocks noChangeAspect="1" noChangeArrowheads="1"/>
          </p:cNvPicPr>
          <p:nvPr/>
        </p:nvPicPr>
        <p:blipFill>
          <a:blip r:embed="rId3" cstate="print"/>
          <a:srcRect/>
          <a:stretch>
            <a:fillRect/>
          </a:stretch>
        </p:blipFill>
        <p:spPr bwMode="auto">
          <a:xfrm>
            <a:off x="4932363" y="1700213"/>
            <a:ext cx="2838450" cy="35702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5608" name="Rectangle 8"/>
          <p:cNvSpPr>
            <a:spLocks noChangeArrowheads="1"/>
          </p:cNvSpPr>
          <p:nvPr/>
        </p:nvSpPr>
        <p:spPr bwMode="auto">
          <a:xfrm>
            <a:off x="5003800" y="4797425"/>
            <a:ext cx="3455988" cy="493713"/>
          </a:xfrm>
          <a:prstGeom prst="rect">
            <a:avLst/>
          </a:prstGeom>
          <a:noFill/>
          <a:ln w="9525">
            <a:noFill/>
            <a:miter lim="800000"/>
            <a:headEnd/>
            <a:tailEnd/>
          </a:ln>
        </p:spPr>
        <p:txBody>
          <a:bodyPr>
            <a:spAutoFit/>
          </a:bodyPr>
          <a:lstStyle/>
          <a:p>
            <a:pPr algn="l">
              <a:spcBef>
                <a:spcPct val="20000"/>
              </a:spcBef>
            </a:pPr>
            <a:r>
              <a:rPr lang="de-DE" sz="1200">
                <a:solidFill>
                  <a:schemeClr val="bg1"/>
                </a:solidFill>
              </a:rPr>
              <a:t>Leiter der Arbeitsgruppe:</a:t>
            </a:r>
          </a:p>
          <a:p>
            <a:pPr algn="l">
              <a:spcBef>
                <a:spcPct val="20000"/>
              </a:spcBef>
            </a:pPr>
            <a:r>
              <a:rPr lang="de-DE" sz="1200" b="1">
                <a:solidFill>
                  <a:schemeClr val="bg1"/>
                </a:solidFill>
              </a:rPr>
              <a:t>Prof. Dr. Helmut Hillebrand</a:t>
            </a:r>
            <a:endParaRPr lang="de-DE" sz="1200" b="1" i="1">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608"/>
                                        </p:tgtEl>
                                        <p:attrNameLst>
                                          <p:attrName>style.visibility</p:attrName>
                                        </p:attrNameLst>
                                      </p:cBhvr>
                                      <p:to>
                                        <p:strVal val="visible"/>
                                      </p:to>
                                    </p:set>
                                    <p:animEffect transition="in" filter="wipe(left)">
                                      <p:cBhvr>
                                        <p:cTn id="7" dur="500"/>
                                        <p:tgtEl>
                                          <p:spTgt spid="25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7019925" y="6308725"/>
            <a:ext cx="2124075" cy="628650"/>
          </a:xfrm>
          <a:prstGeom prst="rect">
            <a:avLst/>
          </a:prstGeom>
          <a:solidFill>
            <a:srgbClr val="0655AC"/>
          </a:solidFill>
          <a:ln w="9525">
            <a:noFill/>
            <a:miter lim="800000"/>
            <a:headEnd/>
            <a:tailEnd/>
          </a:ln>
        </p:spPr>
        <p:txBody>
          <a:bodyPr wrap="none" anchor="ctr"/>
          <a:lstStyle/>
          <a:p>
            <a:endParaRPr lang="de-DE"/>
          </a:p>
        </p:txBody>
      </p:sp>
      <p:sp>
        <p:nvSpPr>
          <p:cNvPr id="35843" name="Rectangle 3"/>
          <p:cNvSpPr>
            <a:spLocks noChangeArrowheads="1"/>
          </p:cNvSpPr>
          <p:nvPr/>
        </p:nvSpPr>
        <p:spPr bwMode="auto">
          <a:xfrm>
            <a:off x="6659563" y="6559550"/>
            <a:ext cx="539750" cy="387350"/>
          </a:xfrm>
          <a:prstGeom prst="rect">
            <a:avLst/>
          </a:prstGeom>
          <a:solidFill>
            <a:srgbClr val="0655AC"/>
          </a:solidFill>
          <a:ln w="9525">
            <a:noFill/>
            <a:miter lim="800000"/>
            <a:headEnd/>
            <a:tailEnd/>
          </a:ln>
        </p:spPr>
        <p:txBody>
          <a:bodyPr wrap="none" anchor="ctr"/>
          <a:lstStyle/>
          <a:p>
            <a:endParaRPr lang="de-DE"/>
          </a:p>
        </p:txBody>
      </p:sp>
      <p:sp>
        <p:nvSpPr>
          <p:cNvPr id="35844" name="Oval 4"/>
          <p:cNvSpPr>
            <a:spLocks noChangeArrowheads="1"/>
          </p:cNvSpPr>
          <p:nvPr/>
        </p:nvSpPr>
        <p:spPr bwMode="auto">
          <a:xfrm>
            <a:off x="6659563" y="6310313"/>
            <a:ext cx="666750" cy="454025"/>
          </a:xfrm>
          <a:prstGeom prst="ellipse">
            <a:avLst/>
          </a:prstGeom>
          <a:solidFill>
            <a:srgbClr val="0655AC"/>
          </a:solidFill>
          <a:ln w="9525">
            <a:noFill/>
            <a:round/>
            <a:headEnd/>
            <a:tailEnd/>
          </a:ln>
        </p:spPr>
        <p:txBody>
          <a:bodyPr wrap="none" anchor="ctr"/>
          <a:lstStyle/>
          <a:p>
            <a:endParaRPr lang="de-DE"/>
          </a:p>
        </p:txBody>
      </p:sp>
      <p:sp>
        <p:nvSpPr>
          <p:cNvPr id="108549" name="Text Box 5"/>
          <p:cNvSpPr txBox="1">
            <a:spLocks noChangeArrowheads="1"/>
          </p:cNvSpPr>
          <p:nvPr/>
        </p:nvSpPr>
        <p:spPr bwMode="auto">
          <a:xfrm>
            <a:off x="7380288" y="6407150"/>
            <a:ext cx="1366837" cy="304800"/>
          </a:xfrm>
          <a:prstGeom prst="rect">
            <a:avLst/>
          </a:prstGeom>
          <a:noFill/>
          <a:ln w="9525">
            <a:noFill/>
            <a:miter lim="800000"/>
            <a:headEnd/>
            <a:tailEnd/>
          </a:ln>
          <a:effectLst/>
        </p:spPr>
        <p:txBody>
          <a:bodyPr>
            <a:spAutoFit/>
          </a:bodyPr>
          <a:lstStyle/>
          <a:p>
            <a:pPr algn="l" eaLnBrk="0" hangingPunct="0">
              <a:defRPr/>
            </a:pPr>
            <a:r>
              <a:rPr lang="en-US" sz="1400" b="1">
                <a:solidFill>
                  <a:schemeClr val="bg1"/>
                </a:solidFill>
                <a:effectLst>
                  <a:outerShdw blurRad="38100" dist="38100" dir="2700000" algn="tl">
                    <a:srgbClr val="C0C0C0"/>
                  </a:outerShdw>
                </a:effectLst>
              </a:rPr>
              <a:t>Planktologie</a:t>
            </a:r>
          </a:p>
        </p:txBody>
      </p:sp>
      <p:sp>
        <p:nvSpPr>
          <p:cNvPr id="108550" name="Rectangle 6"/>
          <p:cNvSpPr>
            <a:spLocks noChangeArrowheads="1"/>
          </p:cNvSpPr>
          <p:nvPr/>
        </p:nvSpPr>
        <p:spPr bwMode="auto">
          <a:xfrm>
            <a:off x="4787900" y="4437063"/>
            <a:ext cx="2663825" cy="493712"/>
          </a:xfrm>
          <a:prstGeom prst="rect">
            <a:avLst/>
          </a:prstGeom>
          <a:noFill/>
          <a:ln w="9525">
            <a:noFill/>
            <a:miter lim="800000"/>
            <a:headEnd/>
            <a:tailEnd/>
          </a:ln>
        </p:spPr>
        <p:txBody>
          <a:bodyPr>
            <a:spAutoFit/>
          </a:bodyPr>
          <a:lstStyle/>
          <a:p>
            <a:pPr algn="l">
              <a:spcBef>
                <a:spcPct val="20000"/>
              </a:spcBef>
            </a:pPr>
            <a:r>
              <a:rPr lang="de-DE" sz="1200">
                <a:solidFill>
                  <a:schemeClr val="bg1"/>
                </a:solidFill>
              </a:rPr>
              <a:t>Leiter der Arbeitsgruppe:</a:t>
            </a:r>
          </a:p>
          <a:p>
            <a:pPr algn="l">
              <a:spcBef>
                <a:spcPct val="20000"/>
              </a:spcBef>
            </a:pPr>
            <a:r>
              <a:rPr lang="de-DE" sz="1200" b="1">
                <a:solidFill>
                  <a:schemeClr val="bg1"/>
                </a:solidFill>
              </a:rPr>
              <a:t>Wird 2008 eingesetzt.</a:t>
            </a:r>
            <a:endParaRPr lang="de-DE" sz="1200" b="1" i="1">
              <a:solidFill>
                <a:schemeClr val="bg1"/>
              </a:solidFill>
            </a:endParaRPr>
          </a:p>
        </p:txBody>
      </p:sp>
      <p:sp>
        <p:nvSpPr>
          <p:cNvPr id="108551" name="Rectangle 7"/>
          <p:cNvSpPr>
            <a:spLocks noChangeArrowheads="1"/>
          </p:cNvSpPr>
          <p:nvPr/>
        </p:nvSpPr>
        <p:spPr bwMode="auto">
          <a:xfrm>
            <a:off x="1042988" y="2500306"/>
            <a:ext cx="7233070" cy="2683812"/>
          </a:xfrm>
          <a:prstGeom prst="rect">
            <a:avLst/>
          </a:prstGeom>
          <a:noFill/>
          <a:ln w="9525">
            <a:noFill/>
            <a:miter lim="800000"/>
            <a:headEnd/>
            <a:tailEnd/>
          </a:ln>
        </p:spPr>
        <p:txBody>
          <a:bodyPr wrap="none">
            <a:spAutoFit/>
          </a:bodyPr>
          <a:lstStyle/>
          <a:p>
            <a:pPr marL="342900" indent="-342900" algn="l">
              <a:spcBef>
                <a:spcPct val="20000"/>
              </a:spcBef>
            </a:pPr>
            <a:r>
              <a:rPr lang="de-DE" sz="1600" b="1" dirty="0" smtClean="0">
                <a:solidFill>
                  <a:srgbClr val="000066"/>
                </a:solidFill>
              </a:rPr>
              <a:t>Forschungsschwerpunkte</a:t>
            </a:r>
          </a:p>
          <a:p>
            <a:pPr marL="342900" indent="-342900" algn="l">
              <a:spcBef>
                <a:spcPct val="20000"/>
              </a:spcBef>
            </a:pPr>
            <a:r>
              <a:rPr lang="de-DE" sz="1600" dirty="0" smtClean="0">
                <a:solidFill>
                  <a:srgbClr val="000066"/>
                </a:solidFill>
              </a:rPr>
              <a:t>Die </a:t>
            </a:r>
            <a:r>
              <a:rPr lang="de-DE" sz="1600" dirty="0" err="1">
                <a:solidFill>
                  <a:srgbClr val="000066"/>
                </a:solidFill>
              </a:rPr>
              <a:t>Planktologie</a:t>
            </a:r>
            <a:r>
              <a:rPr lang="de-DE" sz="1600" dirty="0">
                <a:solidFill>
                  <a:srgbClr val="000066"/>
                </a:solidFill>
              </a:rPr>
              <a:t> des ICBM </a:t>
            </a:r>
            <a:r>
              <a:rPr lang="de-DE" sz="1600" dirty="0" smtClean="0">
                <a:solidFill>
                  <a:srgbClr val="000066"/>
                </a:solidFill>
              </a:rPr>
              <a:t>untersucht </a:t>
            </a:r>
            <a:r>
              <a:rPr lang="de-DE" sz="1600" dirty="0">
                <a:solidFill>
                  <a:srgbClr val="000066"/>
                </a:solidFill>
              </a:rPr>
              <a:t>ökologische </a:t>
            </a:r>
            <a:r>
              <a:rPr lang="de-DE" sz="1600" dirty="0" smtClean="0">
                <a:solidFill>
                  <a:srgbClr val="000066"/>
                </a:solidFill>
              </a:rPr>
              <a:t>Themenstellungen </a:t>
            </a:r>
          </a:p>
          <a:p>
            <a:pPr marL="342900" indent="-342900" algn="l">
              <a:spcBef>
                <a:spcPct val="20000"/>
              </a:spcBef>
            </a:pPr>
            <a:r>
              <a:rPr lang="de-DE" sz="1600" dirty="0" smtClean="0">
                <a:solidFill>
                  <a:srgbClr val="000066"/>
                </a:solidFill>
              </a:rPr>
              <a:t>im </a:t>
            </a:r>
            <a:r>
              <a:rPr lang="de-DE" sz="1600" dirty="0">
                <a:solidFill>
                  <a:srgbClr val="000066"/>
                </a:solidFill>
              </a:rPr>
              <a:t>marinen </a:t>
            </a:r>
            <a:r>
              <a:rPr lang="de-DE" sz="1600" dirty="0" smtClean="0">
                <a:solidFill>
                  <a:srgbClr val="000066"/>
                </a:solidFill>
              </a:rPr>
              <a:t>Umfeld:</a:t>
            </a:r>
            <a:endParaRPr lang="de-DE" sz="1600" dirty="0">
              <a:solidFill>
                <a:srgbClr val="000066"/>
              </a:solidFill>
            </a:endParaRPr>
          </a:p>
          <a:p>
            <a:pPr marL="342900" indent="-342900" algn="l">
              <a:spcBef>
                <a:spcPct val="20000"/>
              </a:spcBef>
              <a:buFontTx/>
              <a:buChar char="•"/>
            </a:pPr>
            <a:r>
              <a:rPr lang="de-DE" sz="1600" dirty="0">
                <a:solidFill>
                  <a:srgbClr val="000066"/>
                </a:solidFill>
              </a:rPr>
              <a:t>Ökologische Stöchiometrie in Nahrungsnetzen. </a:t>
            </a:r>
          </a:p>
          <a:p>
            <a:pPr marL="342900" indent="-342900" algn="l">
              <a:spcBef>
                <a:spcPct val="20000"/>
              </a:spcBef>
              <a:buFontTx/>
              <a:buChar char="•"/>
            </a:pPr>
            <a:r>
              <a:rPr lang="de-DE" sz="1600" dirty="0">
                <a:solidFill>
                  <a:srgbClr val="000066"/>
                </a:solidFill>
              </a:rPr>
              <a:t>Küstenökosysteme unter veränderten Klimabedingungen.</a:t>
            </a:r>
          </a:p>
          <a:p>
            <a:pPr marL="342900" indent="-342900" algn="l">
              <a:spcBef>
                <a:spcPct val="20000"/>
              </a:spcBef>
              <a:buFontTx/>
              <a:buChar char="•"/>
            </a:pPr>
            <a:r>
              <a:rPr lang="de-DE" sz="1600" dirty="0">
                <a:solidFill>
                  <a:srgbClr val="000066"/>
                </a:solidFill>
              </a:rPr>
              <a:t>Konsequenzen von </a:t>
            </a:r>
            <a:r>
              <a:rPr lang="de-DE" sz="1600" dirty="0" err="1">
                <a:solidFill>
                  <a:srgbClr val="000066"/>
                </a:solidFill>
              </a:rPr>
              <a:t>Diversitätsverlust</a:t>
            </a:r>
            <a:r>
              <a:rPr lang="de-DE" sz="1600" dirty="0">
                <a:solidFill>
                  <a:srgbClr val="000066"/>
                </a:solidFill>
              </a:rPr>
              <a:t> und Invasionen. </a:t>
            </a:r>
          </a:p>
          <a:p>
            <a:pPr marL="342900" indent="-342900" algn="l">
              <a:spcBef>
                <a:spcPct val="20000"/>
              </a:spcBef>
              <a:buFontTx/>
              <a:buChar char="•"/>
            </a:pPr>
            <a:r>
              <a:rPr lang="de-DE" sz="1600" dirty="0">
                <a:solidFill>
                  <a:srgbClr val="000066"/>
                </a:solidFill>
              </a:rPr>
              <a:t>Bedeutung und Regulation molekularer </a:t>
            </a:r>
            <a:r>
              <a:rPr lang="de-DE" sz="1600" dirty="0" err="1">
                <a:solidFill>
                  <a:srgbClr val="000066"/>
                </a:solidFill>
              </a:rPr>
              <a:t>Diversität</a:t>
            </a:r>
            <a:r>
              <a:rPr lang="de-DE" sz="1600" dirty="0">
                <a:solidFill>
                  <a:srgbClr val="000066"/>
                </a:solidFill>
              </a:rPr>
              <a:t> in Küstenökosystemen. </a:t>
            </a:r>
          </a:p>
          <a:p>
            <a:pPr marL="342900" indent="-342900" algn="l">
              <a:spcBef>
                <a:spcPct val="20000"/>
              </a:spcBef>
              <a:buFontTx/>
              <a:buChar char="•"/>
            </a:pPr>
            <a:r>
              <a:rPr lang="de-DE" sz="1600" dirty="0">
                <a:solidFill>
                  <a:srgbClr val="000066"/>
                </a:solidFill>
              </a:rPr>
              <a:t>Räumliche und zeitliche Dynamiken von Gemeinschaftsstruktur und </a:t>
            </a:r>
            <a:br>
              <a:rPr lang="de-DE" sz="1600" dirty="0">
                <a:solidFill>
                  <a:srgbClr val="000066"/>
                </a:solidFill>
              </a:rPr>
            </a:br>
            <a:r>
              <a:rPr lang="de-DE" sz="1600" dirty="0" err="1">
                <a:solidFill>
                  <a:srgbClr val="000066"/>
                </a:solidFill>
              </a:rPr>
              <a:t>Diversität</a:t>
            </a:r>
            <a:r>
              <a:rPr lang="de-DE" sz="1600" dirty="0">
                <a:solidFill>
                  <a:srgbClr val="000066"/>
                </a:solidFill>
              </a:rPr>
              <a:t> des Planktons.</a:t>
            </a:r>
            <a:r>
              <a:rPr lang="de-DE" dirty="0">
                <a:solidFill>
                  <a:srgbClr val="000066"/>
                </a:solidFill>
              </a:rPr>
              <a:t> </a:t>
            </a:r>
          </a:p>
        </p:txBody>
      </p:sp>
      <p:sp>
        <p:nvSpPr>
          <p:cNvPr id="35848" name="Rectangle 8"/>
          <p:cNvSpPr>
            <a:spLocks noChangeArrowheads="1"/>
          </p:cNvSpPr>
          <p:nvPr/>
        </p:nvSpPr>
        <p:spPr bwMode="auto">
          <a:xfrm>
            <a:off x="1016000" y="2125663"/>
            <a:ext cx="1684338" cy="366712"/>
          </a:xfrm>
          <a:prstGeom prst="rect">
            <a:avLst/>
          </a:prstGeom>
          <a:noFill/>
          <a:ln w="9525">
            <a:noFill/>
            <a:miter lim="800000"/>
            <a:headEnd/>
            <a:tailEnd/>
          </a:ln>
        </p:spPr>
        <p:txBody>
          <a:bodyPr>
            <a:spAutoFit/>
          </a:bodyPr>
          <a:lstStyle/>
          <a:p>
            <a:pPr algn="l"/>
            <a:r>
              <a:rPr lang="de-DE" b="1" i="1">
                <a:solidFill>
                  <a:srgbClr val="000066"/>
                </a:solidFill>
              </a:rPr>
              <a:t>Planktologie</a:t>
            </a:r>
          </a:p>
        </p:txBody>
      </p:sp>
      <p:pic>
        <p:nvPicPr>
          <p:cNvPr id="108553" name="Picture 9" descr="slide02"/>
          <p:cNvPicPr>
            <a:picLocks noChangeAspect="1" noChangeArrowheads="1"/>
          </p:cNvPicPr>
          <p:nvPr/>
        </p:nvPicPr>
        <p:blipFill>
          <a:blip r:embed="rId3" cstate="print"/>
          <a:srcRect/>
          <a:stretch>
            <a:fillRect/>
          </a:stretch>
        </p:blipFill>
        <p:spPr bwMode="auto">
          <a:xfrm>
            <a:off x="5508625" y="620713"/>
            <a:ext cx="2663825" cy="19986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8554" name="Picture 10" descr="slide05"/>
          <p:cNvPicPr>
            <a:picLocks noChangeAspect="1" noChangeArrowheads="1"/>
          </p:cNvPicPr>
          <p:nvPr/>
        </p:nvPicPr>
        <p:blipFill>
          <a:blip r:embed="rId4" cstate="print"/>
          <a:srcRect/>
          <a:stretch>
            <a:fillRect/>
          </a:stretch>
        </p:blipFill>
        <p:spPr bwMode="auto">
          <a:xfrm>
            <a:off x="4211638" y="4867275"/>
            <a:ext cx="2520950" cy="18938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8550"/>
                                        </p:tgtEl>
                                        <p:attrNameLst>
                                          <p:attrName>style.visibility</p:attrName>
                                        </p:attrNameLst>
                                      </p:cBhvr>
                                      <p:to>
                                        <p:strVal val="visible"/>
                                      </p:to>
                                    </p:set>
                                    <p:animEffect transition="in" filter="wipe(left)">
                                      <p:cBhvr>
                                        <p:cTn id="7" dur="500"/>
                                        <p:tgtEl>
                                          <p:spTgt spid="108550"/>
                                        </p:tgtEl>
                                      </p:cBhvr>
                                    </p:animEffect>
                                  </p:childTnLst>
                                </p:cTn>
                              </p:par>
                            </p:childTnLst>
                          </p:cTn>
                        </p:par>
                        <p:par>
                          <p:cTn id="8" fill="hold">
                            <p:stCondLst>
                              <p:cond delay="500"/>
                            </p:stCondLst>
                            <p:childTnLst>
                              <p:par>
                                <p:cTn id="9" presetID="22" presetClass="entr" presetSubtype="8" fill="hold" grpId="0" nodeType="afterEffect">
                                  <p:stCondLst>
                                    <p:cond delay="2000"/>
                                  </p:stCondLst>
                                  <p:childTnLst>
                                    <p:set>
                                      <p:cBhvr>
                                        <p:cTn id="10" dur="1" fill="hold">
                                          <p:stCondLst>
                                            <p:cond delay="0"/>
                                          </p:stCondLst>
                                        </p:cTn>
                                        <p:tgtEl>
                                          <p:spTgt spid="108551"/>
                                        </p:tgtEl>
                                        <p:attrNameLst>
                                          <p:attrName>style.visibility</p:attrName>
                                        </p:attrNameLst>
                                      </p:cBhvr>
                                      <p:to>
                                        <p:strVal val="visible"/>
                                      </p:to>
                                    </p:set>
                                    <p:animEffect transition="in" filter="wipe(left)">
                                      <p:cBhvr>
                                        <p:cTn id="11" dur="500"/>
                                        <p:tgtEl>
                                          <p:spTgt spid="1085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50" grpId="0"/>
      <p:bldP spid="10855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7019925" y="6308725"/>
            <a:ext cx="2124075" cy="628650"/>
          </a:xfrm>
          <a:prstGeom prst="rect">
            <a:avLst/>
          </a:prstGeom>
          <a:solidFill>
            <a:srgbClr val="0655AC"/>
          </a:solidFill>
          <a:ln w="9525">
            <a:noFill/>
            <a:miter lim="800000"/>
            <a:headEnd/>
            <a:tailEnd/>
          </a:ln>
        </p:spPr>
        <p:txBody>
          <a:bodyPr wrap="none" anchor="ctr"/>
          <a:lstStyle/>
          <a:p>
            <a:endParaRPr lang="de-DE"/>
          </a:p>
        </p:txBody>
      </p:sp>
      <p:sp>
        <p:nvSpPr>
          <p:cNvPr id="36867" name="Rectangle 3"/>
          <p:cNvSpPr>
            <a:spLocks noChangeArrowheads="1"/>
          </p:cNvSpPr>
          <p:nvPr/>
        </p:nvSpPr>
        <p:spPr bwMode="auto">
          <a:xfrm>
            <a:off x="6659563" y="6559550"/>
            <a:ext cx="539750" cy="387350"/>
          </a:xfrm>
          <a:prstGeom prst="rect">
            <a:avLst/>
          </a:prstGeom>
          <a:solidFill>
            <a:srgbClr val="0655AC"/>
          </a:solidFill>
          <a:ln w="9525">
            <a:noFill/>
            <a:miter lim="800000"/>
            <a:headEnd/>
            <a:tailEnd/>
          </a:ln>
        </p:spPr>
        <p:txBody>
          <a:bodyPr wrap="none" anchor="ctr"/>
          <a:lstStyle/>
          <a:p>
            <a:endParaRPr lang="de-DE"/>
          </a:p>
        </p:txBody>
      </p:sp>
      <p:sp>
        <p:nvSpPr>
          <p:cNvPr id="36868" name="Oval 4"/>
          <p:cNvSpPr>
            <a:spLocks noChangeArrowheads="1"/>
          </p:cNvSpPr>
          <p:nvPr/>
        </p:nvSpPr>
        <p:spPr bwMode="auto">
          <a:xfrm>
            <a:off x="6659563" y="6310313"/>
            <a:ext cx="666750" cy="454025"/>
          </a:xfrm>
          <a:prstGeom prst="ellipse">
            <a:avLst/>
          </a:prstGeom>
          <a:solidFill>
            <a:srgbClr val="0655AC"/>
          </a:solidFill>
          <a:ln w="9525">
            <a:noFill/>
            <a:round/>
            <a:headEnd/>
            <a:tailEnd/>
          </a:ln>
        </p:spPr>
        <p:txBody>
          <a:bodyPr wrap="none" anchor="ctr"/>
          <a:lstStyle/>
          <a:p>
            <a:endParaRPr lang="de-DE"/>
          </a:p>
        </p:txBody>
      </p:sp>
      <p:sp>
        <p:nvSpPr>
          <p:cNvPr id="155653" name="Text Box 5"/>
          <p:cNvSpPr txBox="1">
            <a:spLocks noChangeArrowheads="1"/>
          </p:cNvSpPr>
          <p:nvPr/>
        </p:nvSpPr>
        <p:spPr bwMode="auto">
          <a:xfrm>
            <a:off x="7380288" y="6407150"/>
            <a:ext cx="1366837" cy="304800"/>
          </a:xfrm>
          <a:prstGeom prst="rect">
            <a:avLst/>
          </a:prstGeom>
          <a:noFill/>
          <a:ln w="9525">
            <a:noFill/>
            <a:miter lim="800000"/>
            <a:headEnd/>
            <a:tailEnd/>
          </a:ln>
          <a:effectLst/>
        </p:spPr>
        <p:txBody>
          <a:bodyPr>
            <a:spAutoFit/>
          </a:bodyPr>
          <a:lstStyle/>
          <a:p>
            <a:pPr algn="l" eaLnBrk="0" hangingPunct="0">
              <a:defRPr/>
            </a:pPr>
            <a:r>
              <a:rPr lang="en-US" sz="1400" b="1">
                <a:solidFill>
                  <a:schemeClr val="bg1"/>
                </a:solidFill>
                <a:effectLst>
                  <a:outerShdw blurRad="38100" dist="38100" dir="2700000" algn="tl">
                    <a:srgbClr val="C0C0C0"/>
                  </a:outerShdw>
                </a:effectLst>
              </a:rPr>
              <a:t>Planktologie</a:t>
            </a:r>
          </a:p>
        </p:txBody>
      </p:sp>
      <p:sp>
        <p:nvSpPr>
          <p:cNvPr id="155654" name="Rectangle 6"/>
          <p:cNvSpPr>
            <a:spLocks noChangeArrowheads="1"/>
          </p:cNvSpPr>
          <p:nvPr/>
        </p:nvSpPr>
        <p:spPr bwMode="auto">
          <a:xfrm>
            <a:off x="611188" y="1989138"/>
            <a:ext cx="5747086" cy="2074414"/>
          </a:xfrm>
          <a:prstGeom prst="rect">
            <a:avLst/>
          </a:prstGeom>
          <a:noFill/>
          <a:ln w="9525">
            <a:noFill/>
            <a:miter lim="800000"/>
            <a:headEnd/>
            <a:tailEnd/>
          </a:ln>
        </p:spPr>
        <p:txBody>
          <a:bodyPr wrap="none">
            <a:noAutofit/>
          </a:bodyPr>
          <a:lstStyle/>
          <a:p>
            <a:pPr marL="342900" indent="-342900" algn="l">
              <a:spcBef>
                <a:spcPct val="20000"/>
              </a:spcBef>
            </a:pPr>
            <a:r>
              <a:rPr lang="de-DE" sz="1400" dirty="0">
                <a:solidFill>
                  <a:srgbClr val="000066"/>
                </a:solidFill>
              </a:rPr>
              <a:t>Wie sind mikrobielle Nahrungsnetze </a:t>
            </a:r>
            <a:r>
              <a:rPr lang="de-DE" sz="1400" dirty="0" smtClean="0">
                <a:solidFill>
                  <a:srgbClr val="000066"/>
                </a:solidFill>
              </a:rPr>
              <a:t>miteinander</a:t>
            </a:r>
          </a:p>
          <a:p>
            <a:pPr marL="342900" indent="-342900" algn="l">
              <a:spcBef>
                <a:spcPct val="20000"/>
              </a:spcBef>
            </a:pPr>
            <a:r>
              <a:rPr lang="de-DE" sz="1400" dirty="0" smtClean="0">
                <a:solidFill>
                  <a:srgbClr val="000066"/>
                </a:solidFill>
              </a:rPr>
              <a:t>verwoben</a:t>
            </a:r>
            <a:r>
              <a:rPr lang="de-DE" sz="1400" dirty="0">
                <a:solidFill>
                  <a:srgbClr val="000066"/>
                </a:solidFill>
              </a:rPr>
              <a:t>?</a:t>
            </a:r>
          </a:p>
          <a:p>
            <a:pPr marL="342900" indent="-342900" algn="l">
              <a:spcBef>
                <a:spcPct val="20000"/>
              </a:spcBef>
            </a:pPr>
            <a:r>
              <a:rPr lang="de-DE" sz="1400" dirty="0">
                <a:solidFill>
                  <a:srgbClr val="000066"/>
                </a:solidFill>
              </a:rPr>
              <a:t>Zur Klärung </a:t>
            </a:r>
            <a:r>
              <a:rPr lang="de-DE" sz="1400" dirty="0" smtClean="0">
                <a:solidFill>
                  <a:srgbClr val="000066"/>
                </a:solidFill>
              </a:rPr>
              <a:t>dieser Frage hat die </a:t>
            </a:r>
            <a:r>
              <a:rPr lang="de-DE" sz="1400" dirty="0">
                <a:solidFill>
                  <a:srgbClr val="000066"/>
                </a:solidFill>
              </a:rPr>
              <a:t>AG </a:t>
            </a:r>
            <a:r>
              <a:rPr lang="de-DE" sz="1400" dirty="0" err="1">
                <a:solidFill>
                  <a:srgbClr val="000066"/>
                </a:solidFill>
              </a:rPr>
              <a:t>Planktologie</a:t>
            </a:r>
            <a:endParaRPr lang="de-DE" sz="1400" dirty="0">
              <a:solidFill>
                <a:srgbClr val="000066"/>
              </a:solidFill>
            </a:endParaRPr>
          </a:p>
          <a:p>
            <a:pPr marL="342900" indent="-342900" algn="l">
              <a:spcBef>
                <a:spcPct val="20000"/>
              </a:spcBef>
            </a:pPr>
            <a:r>
              <a:rPr lang="de-DE" sz="1400" dirty="0">
                <a:solidFill>
                  <a:srgbClr val="000066"/>
                </a:solidFill>
              </a:rPr>
              <a:t>so genannte </a:t>
            </a:r>
            <a:r>
              <a:rPr lang="de-DE" sz="1400" dirty="0" err="1">
                <a:solidFill>
                  <a:srgbClr val="000066"/>
                </a:solidFill>
              </a:rPr>
              <a:t>Planktotrone</a:t>
            </a:r>
            <a:r>
              <a:rPr lang="de-DE" sz="1400" dirty="0">
                <a:solidFill>
                  <a:srgbClr val="000066"/>
                </a:solidFill>
              </a:rPr>
              <a:t> </a:t>
            </a:r>
            <a:r>
              <a:rPr lang="de-DE" sz="1400" dirty="0" smtClean="0">
                <a:solidFill>
                  <a:srgbClr val="000066"/>
                </a:solidFill>
              </a:rPr>
              <a:t>aufgebaut.</a:t>
            </a:r>
            <a:endParaRPr lang="de-DE" sz="1400" dirty="0">
              <a:solidFill>
                <a:srgbClr val="000066"/>
              </a:solidFill>
            </a:endParaRPr>
          </a:p>
          <a:p>
            <a:pPr marL="342900" indent="-342900" algn="l">
              <a:spcBef>
                <a:spcPct val="20000"/>
              </a:spcBef>
            </a:pPr>
            <a:endParaRPr lang="de-DE" sz="1400" dirty="0" smtClean="0">
              <a:solidFill>
                <a:srgbClr val="000066"/>
              </a:solidFill>
            </a:endParaRPr>
          </a:p>
          <a:p>
            <a:pPr algn="l">
              <a:spcBef>
                <a:spcPct val="20000"/>
              </a:spcBef>
            </a:pPr>
            <a:r>
              <a:rPr lang="de-DE" sz="1400" dirty="0" smtClean="0">
                <a:solidFill>
                  <a:srgbClr val="000066"/>
                </a:solidFill>
              </a:rPr>
              <a:t>Inzwischen wurden 12 dieser </a:t>
            </a:r>
            <a:r>
              <a:rPr lang="de-DE" sz="1400" dirty="0" err="1" smtClean="0">
                <a:solidFill>
                  <a:srgbClr val="000066"/>
                </a:solidFill>
              </a:rPr>
              <a:t>Mesokosmen</a:t>
            </a:r>
            <a:r>
              <a:rPr lang="de-DE" sz="1400" dirty="0" smtClean="0">
                <a:solidFill>
                  <a:srgbClr val="000066"/>
                </a:solidFill>
              </a:rPr>
              <a:t> </a:t>
            </a:r>
            <a:r>
              <a:rPr lang="de-DE" sz="1400" dirty="0">
                <a:solidFill>
                  <a:srgbClr val="000066"/>
                </a:solidFill>
              </a:rPr>
              <a:t>mit </a:t>
            </a:r>
            <a:br>
              <a:rPr lang="de-DE" sz="1400" dirty="0">
                <a:solidFill>
                  <a:srgbClr val="000066"/>
                </a:solidFill>
              </a:rPr>
            </a:br>
            <a:r>
              <a:rPr lang="de-DE" sz="1400" dirty="0" smtClean="0">
                <a:solidFill>
                  <a:srgbClr val="000066"/>
                </a:solidFill>
              </a:rPr>
              <a:t>jeweils 600 </a:t>
            </a:r>
            <a:r>
              <a:rPr lang="de-DE" sz="1400" dirty="0">
                <a:solidFill>
                  <a:srgbClr val="000066"/>
                </a:solidFill>
              </a:rPr>
              <a:t>l </a:t>
            </a:r>
            <a:r>
              <a:rPr lang="de-DE" sz="1400" dirty="0" smtClean="0">
                <a:solidFill>
                  <a:srgbClr val="000066"/>
                </a:solidFill>
              </a:rPr>
              <a:t>Inhalt installiert. Die </a:t>
            </a:r>
            <a:r>
              <a:rPr lang="de-DE" sz="1400" dirty="0">
                <a:solidFill>
                  <a:srgbClr val="000066"/>
                </a:solidFill>
              </a:rPr>
              <a:t>Steuerung der </a:t>
            </a:r>
            <a:r>
              <a:rPr lang="de-DE" sz="1400" dirty="0" smtClean="0">
                <a:solidFill>
                  <a:srgbClr val="000066"/>
                </a:solidFill>
              </a:rPr>
              <a:t/>
            </a:r>
            <a:br>
              <a:rPr lang="de-DE" sz="1400" dirty="0" smtClean="0">
                <a:solidFill>
                  <a:srgbClr val="000066"/>
                </a:solidFill>
              </a:rPr>
            </a:br>
            <a:r>
              <a:rPr lang="de-DE" sz="1400" dirty="0" smtClean="0">
                <a:solidFill>
                  <a:srgbClr val="000066"/>
                </a:solidFill>
              </a:rPr>
              <a:t>Umweltbedingungen </a:t>
            </a:r>
            <a:r>
              <a:rPr lang="de-DE" sz="1400" dirty="0">
                <a:solidFill>
                  <a:srgbClr val="000066"/>
                </a:solidFill>
              </a:rPr>
              <a:t>erfolgt automatisch.</a:t>
            </a:r>
          </a:p>
        </p:txBody>
      </p:sp>
      <p:sp>
        <p:nvSpPr>
          <p:cNvPr id="36871" name="Rectangle 7"/>
          <p:cNvSpPr>
            <a:spLocks noChangeArrowheads="1"/>
          </p:cNvSpPr>
          <p:nvPr/>
        </p:nvSpPr>
        <p:spPr bwMode="auto">
          <a:xfrm>
            <a:off x="611188" y="1557338"/>
            <a:ext cx="2232025" cy="336550"/>
          </a:xfrm>
          <a:prstGeom prst="rect">
            <a:avLst/>
          </a:prstGeom>
          <a:noFill/>
          <a:ln w="9525">
            <a:noFill/>
            <a:miter lim="800000"/>
            <a:headEnd/>
            <a:tailEnd/>
          </a:ln>
        </p:spPr>
        <p:txBody>
          <a:bodyPr>
            <a:spAutoFit/>
          </a:bodyPr>
          <a:lstStyle/>
          <a:p>
            <a:pPr algn="l"/>
            <a:r>
              <a:rPr lang="de-DE" sz="1600" b="1" i="1">
                <a:solidFill>
                  <a:srgbClr val="000066"/>
                </a:solidFill>
              </a:rPr>
              <a:t>Planktotrone</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4440" y="1414923"/>
            <a:ext cx="4358920" cy="30941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68" y="4246310"/>
            <a:ext cx="3126968" cy="20864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8000"/>
                                  </p:stCondLst>
                                  <p:childTnLst>
                                    <p:set>
                                      <p:cBhvr>
                                        <p:cTn id="6" dur="1" fill="hold">
                                          <p:stCondLst>
                                            <p:cond delay="0"/>
                                          </p:stCondLst>
                                        </p:cTn>
                                        <p:tgtEl>
                                          <p:spTgt spid="155654"/>
                                        </p:tgtEl>
                                        <p:attrNameLst>
                                          <p:attrName>style.visibility</p:attrName>
                                        </p:attrNameLst>
                                      </p:cBhvr>
                                      <p:to>
                                        <p:strVal val="visible"/>
                                      </p:to>
                                    </p:set>
                                    <p:animEffect transition="in" filter="wipe(left)">
                                      <p:cBhvr>
                                        <p:cTn id="7" dur="500"/>
                                        <p:tgtEl>
                                          <p:spTgt spid="155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3" cstate="print"/>
          <a:srcRect/>
          <a:stretch>
            <a:fillRect/>
          </a:stretch>
        </p:blipFill>
        <p:spPr bwMode="auto">
          <a:xfrm>
            <a:off x="4927831" y="1555765"/>
            <a:ext cx="2833458" cy="38020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8915" name="Rectangle 2"/>
          <p:cNvSpPr>
            <a:spLocks noChangeArrowheads="1"/>
          </p:cNvSpPr>
          <p:nvPr/>
        </p:nvSpPr>
        <p:spPr bwMode="auto">
          <a:xfrm>
            <a:off x="1258888" y="1142984"/>
            <a:ext cx="3877985" cy="338554"/>
          </a:xfrm>
          <a:prstGeom prst="rect">
            <a:avLst/>
          </a:prstGeom>
          <a:noFill/>
          <a:ln w="9525">
            <a:noFill/>
            <a:miter lim="800000"/>
            <a:headEnd/>
            <a:tailEnd/>
          </a:ln>
        </p:spPr>
        <p:txBody>
          <a:bodyPr wrap="none">
            <a:spAutoFit/>
          </a:bodyPr>
          <a:lstStyle/>
          <a:p>
            <a:pPr algn="l">
              <a:spcBef>
                <a:spcPct val="20000"/>
              </a:spcBef>
            </a:pPr>
            <a:r>
              <a:rPr lang="de-DE" sz="1600" b="1" dirty="0">
                <a:solidFill>
                  <a:srgbClr val="000066"/>
                </a:solidFill>
              </a:rPr>
              <a:t>Arbeitsgruppe </a:t>
            </a:r>
            <a:r>
              <a:rPr lang="de-DE" sz="1600" b="1" i="1" dirty="0" smtClean="0">
                <a:solidFill>
                  <a:srgbClr val="000066"/>
                </a:solidFill>
              </a:rPr>
              <a:t>Marine Sensorsysteme</a:t>
            </a:r>
            <a:endParaRPr lang="de-DE" sz="1600" b="1" i="1" dirty="0">
              <a:solidFill>
                <a:srgbClr val="000066"/>
              </a:solidFill>
            </a:endParaRPr>
          </a:p>
        </p:txBody>
      </p:sp>
      <p:sp>
        <p:nvSpPr>
          <p:cNvPr id="38916" name="Rectangle 3"/>
          <p:cNvSpPr>
            <a:spLocks noChangeArrowheads="1"/>
          </p:cNvSpPr>
          <p:nvPr/>
        </p:nvSpPr>
        <p:spPr bwMode="auto">
          <a:xfrm>
            <a:off x="7019925" y="6308725"/>
            <a:ext cx="2124075" cy="628650"/>
          </a:xfrm>
          <a:prstGeom prst="rect">
            <a:avLst/>
          </a:prstGeom>
          <a:solidFill>
            <a:srgbClr val="0655AC"/>
          </a:solidFill>
          <a:ln w="9525">
            <a:noFill/>
            <a:miter lim="800000"/>
            <a:headEnd/>
            <a:tailEnd/>
          </a:ln>
        </p:spPr>
        <p:txBody>
          <a:bodyPr wrap="none" anchor="ctr"/>
          <a:lstStyle/>
          <a:p>
            <a:endParaRPr lang="de-DE"/>
          </a:p>
        </p:txBody>
      </p:sp>
      <p:sp>
        <p:nvSpPr>
          <p:cNvPr id="38917" name="Rectangle 4"/>
          <p:cNvSpPr>
            <a:spLocks noChangeArrowheads="1"/>
          </p:cNvSpPr>
          <p:nvPr/>
        </p:nvSpPr>
        <p:spPr bwMode="auto">
          <a:xfrm>
            <a:off x="6659563" y="6559550"/>
            <a:ext cx="539750" cy="387350"/>
          </a:xfrm>
          <a:prstGeom prst="rect">
            <a:avLst/>
          </a:prstGeom>
          <a:solidFill>
            <a:srgbClr val="0655AC"/>
          </a:solidFill>
          <a:ln w="9525">
            <a:noFill/>
            <a:miter lim="800000"/>
            <a:headEnd/>
            <a:tailEnd/>
          </a:ln>
        </p:spPr>
        <p:txBody>
          <a:bodyPr wrap="none" anchor="ctr"/>
          <a:lstStyle/>
          <a:p>
            <a:endParaRPr lang="de-DE"/>
          </a:p>
        </p:txBody>
      </p:sp>
      <p:sp>
        <p:nvSpPr>
          <p:cNvPr id="38918" name="Oval 5"/>
          <p:cNvSpPr>
            <a:spLocks noChangeArrowheads="1"/>
          </p:cNvSpPr>
          <p:nvPr/>
        </p:nvSpPr>
        <p:spPr bwMode="auto">
          <a:xfrm>
            <a:off x="6659563" y="6310313"/>
            <a:ext cx="666750" cy="454025"/>
          </a:xfrm>
          <a:prstGeom prst="ellipse">
            <a:avLst/>
          </a:prstGeom>
          <a:solidFill>
            <a:srgbClr val="0655AC"/>
          </a:solidFill>
          <a:ln w="9525">
            <a:noFill/>
            <a:round/>
            <a:headEnd/>
            <a:tailEnd/>
          </a:ln>
        </p:spPr>
        <p:txBody>
          <a:bodyPr wrap="none" anchor="ctr"/>
          <a:lstStyle/>
          <a:p>
            <a:endParaRPr lang="de-DE"/>
          </a:p>
        </p:txBody>
      </p:sp>
      <p:sp>
        <p:nvSpPr>
          <p:cNvPr id="25606" name="Text Box 6"/>
          <p:cNvSpPr txBox="1">
            <a:spLocks noChangeArrowheads="1"/>
          </p:cNvSpPr>
          <p:nvPr/>
        </p:nvSpPr>
        <p:spPr bwMode="auto">
          <a:xfrm>
            <a:off x="7000875" y="6308830"/>
            <a:ext cx="1785938" cy="523220"/>
          </a:xfrm>
          <a:prstGeom prst="rect">
            <a:avLst/>
          </a:prstGeom>
          <a:noFill/>
          <a:ln w="9525">
            <a:noFill/>
            <a:miter lim="800000"/>
            <a:headEnd/>
            <a:tailEnd/>
          </a:ln>
          <a:effectLst/>
        </p:spPr>
        <p:txBody>
          <a:bodyPr>
            <a:spAutoFit/>
          </a:bodyPr>
          <a:lstStyle/>
          <a:p>
            <a:pPr algn="l" eaLnBrk="0" hangingPunct="0">
              <a:defRPr/>
            </a:pPr>
            <a:r>
              <a:rPr lang="en-US" sz="1400" b="1" dirty="0" smtClean="0">
                <a:solidFill>
                  <a:schemeClr val="bg1"/>
                </a:solidFill>
                <a:effectLst>
                  <a:outerShdw blurRad="38100" dist="38100" dir="2700000" algn="tl">
                    <a:srgbClr val="C0C0C0"/>
                  </a:outerShdw>
                </a:effectLst>
              </a:rPr>
              <a:t>Marine </a:t>
            </a:r>
            <a:r>
              <a:rPr lang="en-US" sz="1400" b="1" dirty="0" err="1" smtClean="0">
                <a:solidFill>
                  <a:schemeClr val="bg1"/>
                </a:solidFill>
                <a:effectLst>
                  <a:outerShdw blurRad="38100" dist="38100" dir="2700000" algn="tl">
                    <a:srgbClr val="C0C0C0"/>
                  </a:outerShdw>
                </a:effectLst>
              </a:rPr>
              <a:t>Sensorsysteme</a:t>
            </a:r>
            <a:endParaRPr lang="en-US" sz="1400" b="1" dirty="0">
              <a:solidFill>
                <a:schemeClr val="bg1"/>
              </a:solidFill>
              <a:effectLst>
                <a:outerShdw blurRad="38100" dist="38100" dir="2700000" algn="tl">
                  <a:srgbClr val="C0C0C0"/>
                </a:outerShdw>
              </a:effectLst>
            </a:endParaRPr>
          </a:p>
        </p:txBody>
      </p:sp>
      <p:sp>
        <p:nvSpPr>
          <p:cNvPr id="25608" name="Rectangle 8"/>
          <p:cNvSpPr>
            <a:spLocks noChangeArrowheads="1"/>
          </p:cNvSpPr>
          <p:nvPr/>
        </p:nvSpPr>
        <p:spPr bwMode="auto">
          <a:xfrm>
            <a:off x="5500711" y="4786322"/>
            <a:ext cx="2428875" cy="498598"/>
          </a:xfrm>
          <a:prstGeom prst="rect">
            <a:avLst/>
          </a:prstGeom>
          <a:noFill/>
          <a:ln w="9525">
            <a:noFill/>
            <a:miter lim="800000"/>
            <a:headEnd/>
            <a:tailEnd/>
          </a:ln>
        </p:spPr>
        <p:txBody>
          <a:bodyPr>
            <a:spAutoFit/>
          </a:bodyPr>
          <a:lstStyle/>
          <a:p>
            <a:pPr algn="l">
              <a:spcBef>
                <a:spcPct val="20000"/>
              </a:spcBef>
            </a:pPr>
            <a:r>
              <a:rPr lang="de-DE" sz="1200" dirty="0">
                <a:solidFill>
                  <a:schemeClr val="bg1"/>
                </a:solidFill>
              </a:rPr>
              <a:t>Leiter der Arbeitsgruppe:</a:t>
            </a:r>
          </a:p>
          <a:p>
            <a:pPr algn="l">
              <a:spcBef>
                <a:spcPct val="20000"/>
              </a:spcBef>
            </a:pPr>
            <a:r>
              <a:rPr lang="de-DE" sz="1200" b="1" dirty="0">
                <a:solidFill>
                  <a:schemeClr val="bg1"/>
                </a:solidFill>
              </a:rPr>
              <a:t>Prof. Dr. </a:t>
            </a:r>
            <a:r>
              <a:rPr lang="de-DE" sz="1200" b="1" dirty="0" smtClean="0">
                <a:solidFill>
                  <a:schemeClr val="bg1"/>
                </a:solidFill>
              </a:rPr>
              <a:t>Oliver Zielinski</a:t>
            </a:r>
            <a:endParaRPr lang="de-DE" sz="1200" b="1" i="1" dirty="0">
              <a:solidFill>
                <a:schemeClr val="bg1"/>
              </a:solidFill>
            </a:endParaRPr>
          </a:p>
        </p:txBody>
      </p:sp>
      <p:sp>
        <p:nvSpPr>
          <p:cNvPr id="9" name="Textfeld 8"/>
          <p:cNvSpPr txBox="1"/>
          <p:nvPr/>
        </p:nvSpPr>
        <p:spPr>
          <a:xfrm>
            <a:off x="357158" y="1785926"/>
            <a:ext cx="4458272" cy="2123658"/>
          </a:xfrm>
          <a:prstGeom prst="rect">
            <a:avLst/>
          </a:prstGeom>
          <a:noFill/>
        </p:spPr>
        <p:txBody>
          <a:bodyPr wrap="none" rtlCol="0">
            <a:spAutoFit/>
          </a:bodyPr>
          <a:lstStyle/>
          <a:p>
            <a:pPr algn="l"/>
            <a:r>
              <a:rPr lang="de-DE" sz="1200" b="1" dirty="0" smtClean="0">
                <a:solidFill>
                  <a:schemeClr val="accent2">
                    <a:lumMod val="75000"/>
                  </a:schemeClr>
                </a:solidFill>
              </a:rPr>
              <a:t>Forschungsschwerpunkte: </a:t>
            </a:r>
          </a:p>
          <a:p>
            <a:pPr algn="l"/>
            <a:r>
              <a:rPr lang="de-DE" sz="1200" dirty="0" smtClean="0">
                <a:solidFill>
                  <a:schemeClr val="accent2">
                    <a:lumMod val="75000"/>
                  </a:schemeClr>
                </a:solidFill>
              </a:rPr>
              <a:t>Im (Watten-)Meer gibt es kurz- bis langfristige Veränderungen.</a:t>
            </a:r>
            <a:br>
              <a:rPr lang="de-DE" sz="1200" dirty="0" smtClean="0">
                <a:solidFill>
                  <a:schemeClr val="accent2">
                    <a:lumMod val="75000"/>
                  </a:schemeClr>
                </a:solidFill>
              </a:rPr>
            </a:br>
            <a:r>
              <a:rPr lang="de-DE" sz="1200" dirty="0" smtClean="0">
                <a:solidFill>
                  <a:schemeClr val="accent2">
                    <a:lumMod val="75000"/>
                  </a:schemeClr>
                </a:solidFill>
              </a:rPr>
              <a:t>Um sie zu erfassen, benötigt man innovative </a:t>
            </a:r>
            <a:br>
              <a:rPr lang="de-DE" sz="1200" dirty="0" smtClean="0">
                <a:solidFill>
                  <a:schemeClr val="accent2">
                    <a:lumMod val="75000"/>
                  </a:schemeClr>
                </a:solidFill>
              </a:rPr>
            </a:br>
            <a:r>
              <a:rPr lang="de-DE" sz="1200" i="1" dirty="0" smtClean="0">
                <a:solidFill>
                  <a:schemeClr val="accent2">
                    <a:lumMod val="75000"/>
                  </a:schemeClr>
                </a:solidFill>
              </a:rPr>
              <a:t>in-situ</a:t>
            </a:r>
            <a:r>
              <a:rPr lang="de-DE" sz="1200" dirty="0" smtClean="0">
                <a:solidFill>
                  <a:schemeClr val="accent2">
                    <a:lumMod val="75000"/>
                  </a:schemeClr>
                </a:solidFill>
              </a:rPr>
              <a:t>-</a:t>
            </a:r>
            <a:r>
              <a:rPr lang="de-DE" sz="1200" dirty="0" err="1" smtClean="0">
                <a:solidFill>
                  <a:schemeClr val="accent2">
                    <a:lumMod val="75000"/>
                  </a:schemeClr>
                </a:solidFill>
              </a:rPr>
              <a:t>Messverfahren</a:t>
            </a:r>
            <a:r>
              <a:rPr lang="de-DE" sz="1200" dirty="0" smtClean="0">
                <a:solidFill>
                  <a:schemeClr val="accent2">
                    <a:lumMod val="75000"/>
                  </a:schemeClr>
                </a:solidFill>
              </a:rPr>
              <a:t>.</a:t>
            </a:r>
          </a:p>
          <a:p>
            <a:pPr algn="l"/>
            <a:endParaRPr lang="de-DE" sz="1200" dirty="0" smtClean="0">
              <a:solidFill>
                <a:schemeClr val="accent2">
                  <a:lumMod val="75000"/>
                </a:schemeClr>
              </a:solidFill>
            </a:endParaRPr>
          </a:p>
          <a:p>
            <a:pPr algn="l"/>
            <a:r>
              <a:rPr lang="de-DE" sz="1200" dirty="0" smtClean="0">
                <a:solidFill>
                  <a:schemeClr val="accent2">
                    <a:lumMod val="75000"/>
                  </a:schemeClr>
                </a:solidFill>
              </a:rPr>
              <a:t>Schlüsselvariablen in Küstenzonen und Schelfmeeren </a:t>
            </a:r>
            <a:br>
              <a:rPr lang="de-DE" sz="1200" dirty="0" smtClean="0">
                <a:solidFill>
                  <a:schemeClr val="accent2">
                    <a:lumMod val="75000"/>
                  </a:schemeClr>
                </a:solidFill>
              </a:rPr>
            </a:br>
            <a:r>
              <a:rPr lang="de-DE" sz="1200" dirty="0" smtClean="0">
                <a:solidFill>
                  <a:schemeClr val="accent2">
                    <a:lumMod val="75000"/>
                  </a:schemeClr>
                </a:solidFill>
              </a:rPr>
              <a:t>werden durch neuartige Sensoren erfasst. Diese erforscht und </a:t>
            </a:r>
            <a:br>
              <a:rPr lang="de-DE" sz="1200" dirty="0" smtClean="0">
                <a:solidFill>
                  <a:schemeClr val="accent2">
                    <a:lumMod val="75000"/>
                  </a:schemeClr>
                </a:solidFill>
              </a:rPr>
            </a:br>
            <a:r>
              <a:rPr lang="de-DE" sz="1200" dirty="0" smtClean="0">
                <a:solidFill>
                  <a:schemeClr val="accent2">
                    <a:lumMod val="75000"/>
                  </a:schemeClr>
                </a:solidFill>
              </a:rPr>
              <a:t>entwickelt die Arbeitsgruppe Marine Sensorsysteme.</a:t>
            </a:r>
            <a:br>
              <a:rPr lang="de-DE" sz="1200" dirty="0" smtClean="0">
                <a:solidFill>
                  <a:schemeClr val="accent2">
                    <a:lumMod val="75000"/>
                  </a:schemeClr>
                </a:solidFill>
              </a:rPr>
            </a:br>
            <a:r>
              <a:rPr lang="de-DE" sz="1200" dirty="0" smtClean="0">
                <a:solidFill>
                  <a:schemeClr val="accent2">
                    <a:lumMod val="75000"/>
                  </a:schemeClr>
                </a:solidFill>
              </a:rPr>
              <a:t> </a:t>
            </a:r>
            <a:br>
              <a:rPr lang="de-DE" sz="1200" dirty="0" smtClean="0">
                <a:solidFill>
                  <a:schemeClr val="accent2">
                    <a:lumMod val="75000"/>
                  </a:schemeClr>
                </a:solidFill>
              </a:rPr>
            </a:br>
            <a:r>
              <a:rPr lang="de-DE" sz="1200" dirty="0" smtClean="0">
                <a:solidFill>
                  <a:schemeClr val="accent2">
                    <a:lumMod val="75000"/>
                  </a:schemeClr>
                </a:solidFill>
              </a:rPr>
              <a:t>Spezieller Schwerpunkt: spektrale und abbildende </a:t>
            </a:r>
            <a:r>
              <a:rPr lang="de-DE" sz="1200" dirty="0" err="1" smtClean="0">
                <a:solidFill>
                  <a:schemeClr val="accent2">
                    <a:lumMod val="75000"/>
                  </a:schemeClr>
                </a:solidFill>
              </a:rPr>
              <a:t>Mess</a:t>
            </a:r>
            <a:r>
              <a:rPr lang="de-DE" sz="1200" dirty="0" smtClean="0">
                <a:solidFill>
                  <a:schemeClr val="accent2">
                    <a:lumMod val="75000"/>
                  </a:schemeClr>
                </a:solidFill>
              </a:rPr>
              <a:t>-</a:t>
            </a:r>
            <a:br>
              <a:rPr lang="de-DE" sz="1200" dirty="0" smtClean="0">
                <a:solidFill>
                  <a:schemeClr val="accent2">
                    <a:lumMod val="75000"/>
                  </a:schemeClr>
                </a:solidFill>
              </a:rPr>
            </a:br>
            <a:r>
              <a:rPr lang="de-DE" sz="1200" dirty="0" smtClean="0">
                <a:solidFill>
                  <a:schemeClr val="accent2">
                    <a:lumMod val="75000"/>
                  </a:schemeClr>
                </a:solidFill>
              </a:rPr>
              <a:t>verfahren auf der Basis optischer und akustischer Prinzipien. </a:t>
            </a:r>
          </a:p>
        </p:txBody>
      </p:sp>
    </p:spTree>
    <p:extLst>
      <p:ext uri="{BB962C8B-B14F-4D97-AF65-F5344CB8AC3E}">
        <p14:creationId xmlns:p14="http://schemas.microsoft.com/office/powerpoint/2010/main" val="3928669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608">
                                            <p:txEl>
                                              <p:pRg st="0" end="0"/>
                                            </p:txEl>
                                          </p:spTgt>
                                        </p:tgtEl>
                                        <p:attrNameLst>
                                          <p:attrName>style.visibility</p:attrName>
                                        </p:attrNameLst>
                                      </p:cBhvr>
                                      <p:to>
                                        <p:strVal val="visible"/>
                                      </p:to>
                                    </p:set>
                                    <p:animEffect transition="in" filter="wipe(left)">
                                      <p:cBhvr>
                                        <p:cTn id="7" dur="500"/>
                                        <p:tgtEl>
                                          <p:spTgt spid="256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608">
                                            <p:txEl>
                                              <p:pRg st="1" end="1"/>
                                            </p:txEl>
                                          </p:spTgt>
                                        </p:tgtEl>
                                        <p:attrNameLst>
                                          <p:attrName>style.visibility</p:attrName>
                                        </p:attrNameLst>
                                      </p:cBhvr>
                                      <p:to>
                                        <p:strVal val="visible"/>
                                      </p:to>
                                    </p:set>
                                    <p:animEffect transition="in" filter="wipe(left)">
                                      <p:cBhvr>
                                        <p:cTn id="12" dur="500"/>
                                        <p:tgtEl>
                                          <p:spTgt spid="2560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left)">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left)">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left)">
                                      <p:cBhvr>
                                        <p:cTn id="27"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8" grpId="0" build="p"/>
      <p:bldP spid="9"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p:cNvSpPr/>
          <p:nvPr/>
        </p:nvSpPr>
        <p:spPr>
          <a:xfrm>
            <a:off x="3876670" y="2709857"/>
            <a:ext cx="857256" cy="857256"/>
          </a:xfrm>
          <a:prstGeom prst="ellipse">
            <a:avLst/>
          </a:prstGeom>
          <a:gradFill flip="none" rotWithShape="1">
            <a:gsLst>
              <a:gs pos="91000">
                <a:srgbClr val="8488C4"/>
              </a:gs>
              <a:gs pos="53000">
                <a:srgbClr val="D4DEFF"/>
              </a:gs>
              <a:gs pos="83000">
                <a:schemeClr val="accent2">
                  <a:lumMod val="75000"/>
                  <a:alpha val="92000"/>
                </a:schemeClr>
              </a:gs>
              <a:gs pos="100000">
                <a:srgbClr val="96AB94"/>
              </a:gs>
            </a:gsLst>
            <a:path path="circle">
              <a:fillToRect r="100000" b="100000"/>
            </a:path>
            <a:tileRect l="-100000" t="-100000"/>
          </a:gradFill>
          <a:ln w="0">
            <a:noFill/>
          </a:ln>
          <a:effectLst>
            <a:outerShdw blurRad="152400" dist="317500" dir="5400000" sx="90000" sy="-19000" rotWithShape="0">
              <a:prstClr val="black">
                <a:alpha val="15000"/>
              </a:prstClr>
            </a:outerShdw>
          </a:effectLst>
          <a:scene3d>
            <a:camera prst="orthographicFront"/>
            <a:lightRig rig="sunset" dir="t"/>
          </a:scene3d>
          <a:sp3d extrusionH="152400" prstMaterial="soft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lumMod val="75000"/>
                </a:schemeClr>
              </a:solidFill>
            </a:endParaRPr>
          </a:p>
        </p:txBody>
      </p:sp>
      <p:sp>
        <p:nvSpPr>
          <p:cNvPr id="3" name="Ellipse 2"/>
          <p:cNvSpPr/>
          <p:nvPr/>
        </p:nvSpPr>
        <p:spPr>
          <a:xfrm>
            <a:off x="3319454" y="2200266"/>
            <a:ext cx="1928826" cy="1857388"/>
          </a:xfrm>
          <a:prstGeom prst="ellipse">
            <a:avLst/>
          </a:prstGeom>
          <a:noFill/>
          <a:ln w="63500" cap="rnd">
            <a:solidFill>
              <a:srgbClr val="FFFF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lumMod val="75000"/>
                </a:schemeClr>
              </a:solidFill>
            </a:endParaRPr>
          </a:p>
        </p:txBody>
      </p:sp>
      <p:sp>
        <p:nvSpPr>
          <p:cNvPr id="67" name="Ellipse 66"/>
          <p:cNvSpPr/>
          <p:nvPr/>
        </p:nvSpPr>
        <p:spPr>
          <a:xfrm rot="492088">
            <a:off x="3337297" y="2200775"/>
            <a:ext cx="1928826" cy="1857388"/>
          </a:xfrm>
          <a:prstGeom prst="ellipse">
            <a:avLst/>
          </a:prstGeom>
          <a:noFill/>
          <a:ln w="63500" cap="rnd">
            <a:solidFill>
              <a:srgbClr val="FFFF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lumMod val="75000"/>
                </a:schemeClr>
              </a:solidFill>
            </a:endParaRPr>
          </a:p>
        </p:txBody>
      </p:sp>
      <p:sp>
        <p:nvSpPr>
          <p:cNvPr id="68" name="Ellipse 67"/>
          <p:cNvSpPr/>
          <p:nvPr/>
        </p:nvSpPr>
        <p:spPr>
          <a:xfrm rot="641913">
            <a:off x="3332219" y="2201233"/>
            <a:ext cx="1928826" cy="1857388"/>
          </a:xfrm>
          <a:prstGeom prst="ellipse">
            <a:avLst/>
          </a:prstGeom>
          <a:noFill/>
          <a:ln w="63500" cap="rnd">
            <a:solidFill>
              <a:srgbClr val="FFFF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lumMod val="75000"/>
                </a:schemeClr>
              </a:solidFill>
            </a:endParaRPr>
          </a:p>
        </p:txBody>
      </p:sp>
      <p:sp>
        <p:nvSpPr>
          <p:cNvPr id="69" name="Ellipse 68"/>
          <p:cNvSpPr/>
          <p:nvPr/>
        </p:nvSpPr>
        <p:spPr>
          <a:xfrm rot="783493">
            <a:off x="3328132" y="2203651"/>
            <a:ext cx="1928826" cy="1857388"/>
          </a:xfrm>
          <a:prstGeom prst="ellipse">
            <a:avLst/>
          </a:prstGeom>
          <a:noFill/>
          <a:ln w="63500" cap="rnd">
            <a:solidFill>
              <a:srgbClr val="FFFF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lumMod val="75000"/>
                </a:schemeClr>
              </a:solidFill>
            </a:endParaRPr>
          </a:p>
        </p:txBody>
      </p:sp>
      <p:sp>
        <p:nvSpPr>
          <p:cNvPr id="70" name="Ellipse 69"/>
          <p:cNvSpPr/>
          <p:nvPr/>
        </p:nvSpPr>
        <p:spPr>
          <a:xfrm rot="870422">
            <a:off x="3326079" y="2202690"/>
            <a:ext cx="1928826" cy="1857388"/>
          </a:xfrm>
          <a:prstGeom prst="ellipse">
            <a:avLst/>
          </a:prstGeom>
          <a:noFill/>
          <a:ln w="63500" cap="rnd">
            <a:solidFill>
              <a:srgbClr val="FFCC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lumMod val="75000"/>
                </a:schemeClr>
              </a:solidFill>
            </a:endParaRPr>
          </a:p>
        </p:txBody>
      </p:sp>
      <p:sp>
        <p:nvSpPr>
          <p:cNvPr id="71" name="Ellipse 70"/>
          <p:cNvSpPr/>
          <p:nvPr/>
        </p:nvSpPr>
        <p:spPr>
          <a:xfrm rot="1055645">
            <a:off x="3336263" y="2200687"/>
            <a:ext cx="1928826" cy="1857388"/>
          </a:xfrm>
          <a:prstGeom prst="ellipse">
            <a:avLst/>
          </a:prstGeom>
          <a:noFill/>
          <a:ln w="63500" cap="rnd">
            <a:solidFill>
              <a:srgbClr val="FFCC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lumMod val="75000"/>
                </a:schemeClr>
              </a:solidFill>
            </a:endParaRPr>
          </a:p>
        </p:txBody>
      </p:sp>
      <p:sp>
        <p:nvSpPr>
          <p:cNvPr id="72" name="Ellipse 71"/>
          <p:cNvSpPr/>
          <p:nvPr/>
        </p:nvSpPr>
        <p:spPr>
          <a:xfrm rot="1221329">
            <a:off x="3329855" y="2206273"/>
            <a:ext cx="1928826" cy="1857388"/>
          </a:xfrm>
          <a:prstGeom prst="ellipse">
            <a:avLst/>
          </a:prstGeom>
          <a:noFill/>
          <a:ln w="63500" cap="rnd">
            <a:solidFill>
              <a:srgbClr val="FFCC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lumMod val="75000"/>
                </a:schemeClr>
              </a:solidFill>
            </a:endParaRPr>
          </a:p>
        </p:txBody>
      </p:sp>
      <p:grpSp>
        <p:nvGrpSpPr>
          <p:cNvPr id="2" name="Gruppieren 76"/>
          <p:cNvGrpSpPr/>
          <p:nvPr/>
        </p:nvGrpSpPr>
        <p:grpSpPr>
          <a:xfrm>
            <a:off x="319084" y="2357430"/>
            <a:ext cx="3181346" cy="381015"/>
            <a:chOff x="2447925" y="1285860"/>
            <a:chExt cx="3181346" cy="381015"/>
          </a:xfrm>
        </p:grpSpPr>
        <p:sp>
          <p:nvSpPr>
            <p:cNvPr id="75" name="Freihandform 74"/>
            <p:cNvSpPr/>
            <p:nvPr/>
          </p:nvSpPr>
          <p:spPr>
            <a:xfrm>
              <a:off x="2447925" y="1312863"/>
              <a:ext cx="1628775" cy="354012"/>
            </a:xfrm>
            <a:custGeom>
              <a:avLst/>
              <a:gdLst>
                <a:gd name="connsiteX0" fmla="*/ 0 w 1628775"/>
                <a:gd name="connsiteY0" fmla="*/ 315912 h 354012"/>
                <a:gd name="connsiteX1" fmla="*/ 276225 w 1628775"/>
                <a:gd name="connsiteY1" fmla="*/ 20637 h 354012"/>
                <a:gd name="connsiteX2" fmla="*/ 495300 w 1628775"/>
                <a:gd name="connsiteY2" fmla="*/ 325437 h 354012"/>
                <a:gd name="connsiteX3" fmla="*/ 752475 w 1628775"/>
                <a:gd name="connsiteY3" fmla="*/ 11112 h 354012"/>
                <a:gd name="connsiteX4" fmla="*/ 1028700 w 1628775"/>
                <a:gd name="connsiteY4" fmla="*/ 334962 h 354012"/>
                <a:gd name="connsiteX5" fmla="*/ 1200150 w 1628775"/>
                <a:gd name="connsiteY5" fmla="*/ 1587 h 354012"/>
                <a:gd name="connsiteX6" fmla="*/ 1466850 w 1628775"/>
                <a:gd name="connsiteY6" fmla="*/ 325437 h 354012"/>
                <a:gd name="connsiteX7" fmla="*/ 1628775 w 1628775"/>
                <a:gd name="connsiteY7" fmla="*/ 173037 h 354012"/>
                <a:gd name="connsiteX8" fmla="*/ 1628775 w 1628775"/>
                <a:gd name="connsiteY8" fmla="*/ 173037 h 354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8775" h="354012">
                  <a:moveTo>
                    <a:pt x="0" y="315912"/>
                  </a:moveTo>
                  <a:cubicBezTo>
                    <a:pt x="96837" y="167481"/>
                    <a:pt x="193675" y="19050"/>
                    <a:pt x="276225" y="20637"/>
                  </a:cubicBezTo>
                  <a:cubicBezTo>
                    <a:pt x="358775" y="22224"/>
                    <a:pt x="415925" y="327024"/>
                    <a:pt x="495300" y="325437"/>
                  </a:cubicBezTo>
                  <a:cubicBezTo>
                    <a:pt x="574675" y="323850"/>
                    <a:pt x="663575" y="9525"/>
                    <a:pt x="752475" y="11112"/>
                  </a:cubicBezTo>
                  <a:cubicBezTo>
                    <a:pt x="841375" y="12699"/>
                    <a:pt x="954088" y="336549"/>
                    <a:pt x="1028700" y="334962"/>
                  </a:cubicBezTo>
                  <a:cubicBezTo>
                    <a:pt x="1103312" y="333375"/>
                    <a:pt x="1127125" y="3174"/>
                    <a:pt x="1200150" y="1587"/>
                  </a:cubicBezTo>
                  <a:cubicBezTo>
                    <a:pt x="1273175" y="0"/>
                    <a:pt x="1395413" y="296862"/>
                    <a:pt x="1466850" y="325437"/>
                  </a:cubicBezTo>
                  <a:cubicBezTo>
                    <a:pt x="1538288" y="354012"/>
                    <a:pt x="1628775" y="173037"/>
                    <a:pt x="1628775" y="173037"/>
                  </a:cubicBezTo>
                  <a:lnTo>
                    <a:pt x="1628775" y="173037"/>
                  </a:lnTo>
                </a:path>
              </a:pathLst>
            </a:custGeom>
            <a:ln w="38100">
              <a:solidFill>
                <a:srgbClr val="A34BEB"/>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solidFill>
                  <a:schemeClr val="accent6">
                    <a:lumMod val="75000"/>
                  </a:schemeClr>
                </a:solidFill>
              </a:endParaRPr>
            </a:p>
          </p:txBody>
        </p:sp>
        <p:sp>
          <p:nvSpPr>
            <p:cNvPr id="76" name="Freihandform 75"/>
            <p:cNvSpPr/>
            <p:nvPr/>
          </p:nvSpPr>
          <p:spPr>
            <a:xfrm>
              <a:off x="4000496" y="1285860"/>
              <a:ext cx="1628775" cy="354012"/>
            </a:xfrm>
            <a:custGeom>
              <a:avLst/>
              <a:gdLst>
                <a:gd name="connsiteX0" fmla="*/ 0 w 1628775"/>
                <a:gd name="connsiteY0" fmla="*/ 315912 h 354012"/>
                <a:gd name="connsiteX1" fmla="*/ 276225 w 1628775"/>
                <a:gd name="connsiteY1" fmla="*/ 20637 h 354012"/>
                <a:gd name="connsiteX2" fmla="*/ 495300 w 1628775"/>
                <a:gd name="connsiteY2" fmla="*/ 325437 h 354012"/>
                <a:gd name="connsiteX3" fmla="*/ 752475 w 1628775"/>
                <a:gd name="connsiteY3" fmla="*/ 11112 h 354012"/>
                <a:gd name="connsiteX4" fmla="*/ 1028700 w 1628775"/>
                <a:gd name="connsiteY4" fmla="*/ 334962 h 354012"/>
                <a:gd name="connsiteX5" fmla="*/ 1200150 w 1628775"/>
                <a:gd name="connsiteY5" fmla="*/ 1587 h 354012"/>
                <a:gd name="connsiteX6" fmla="*/ 1466850 w 1628775"/>
                <a:gd name="connsiteY6" fmla="*/ 325437 h 354012"/>
                <a:gd name="connsiteX7" fmla="*/ 1628775 w 1628775"/>
                <a:gd name="connsiteY7" fmla="*/ 173037 h 354012"/>
                <a:gd name="connsiteX8" fmla="*/ 1628775 w 1628775"/>
                <a:gd name="connsiteY8" fmla="*/ 173037 h 354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8775" h="354012">
                  <a:moveTo>
                    <a:pt x="0" y="315912"/>
                  </a:moveTo>
                  <a:cubicBezTo>
                    <a:pt x="96837" y="167481"/>
                    <a:pt x="193675" y="19050"/>
                    <a:pt x="276225" y="20637"/>
                  </a:cubicBezTo>
                  <a:cubicBezTo>
                    <a:pt x="358775" y="22224"/>
                    <a:pt x="415925" y="327024"/>
                    <a:pt x="495300" y="325437"/>
                  </a:cubicBezTo>
                  <a:cubicBezTo>
                    <a:pt x="574675" y="323850"/>
                    <a:pt x="663575" y="9525"/>
                    <a:pt x="752475" y="11112"/>
                  </a:cubicBezTo>
                  <a:cubicBezTo>
                    <a:pt x="841375" y="12699"/>
                    <a:pt x="954088" y="336549"/>
                    <a:pt x="1028700" y="334962"/>
                  </a:cubicBezTo>
                  <a:cubicBezTo>
                    <a:pt x="1103312" y="333375"/>
                    <a:pt x="1127125" y="3174"/>
                    <a:pt x="1200150" y="1587"/>
                  </a:cubicBezTo>
                  <a:cubicBezTo>
                    <a:pt x="1273175" y="0"/>
                    <a:pt x="1395413" y="296862"/>
                    <a:pt x="1466850" y="325437"/>
                  </a:cubicBezTo>
                  <a:cubicBezTo>
                    <a:pt x="1538288" y="354012"/>
                    <a:pt x="1628775" y="173037"/>
                    <a:pt x="1628775" y="173037"/>
                  </a:cubicBezTo>
                  <a:lnTo>
                    <a:pt x="1628775" y="173037"/>
                  </a:lnTo>
                </a:path>
              </a:pathLst>
            </a:custGeom>
            <a:ln w="38100">
              <a:solidFill>
                <a:srgbClr val="A34BEB"/>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solidFill>
                  <a:schemeClr val="accent6">
                    <a:lumMod val="75000"/>
                  </a:schemeClr>
                </a:solidFill>
              </a:endParaRPr>
            </a:p>
          </p:txBody>
        </p:sp>
      </p:grpSp>
      <p:sp>
        <p:nvSpPr>
          <p:cNvPr id="92" name="Ellipse 91"/>
          <p:cNvSpPr/>
          <p:nvPr/>
        </p:nvSpPr>
        <p:spPr>
          <a:xfrm>
            <a:off x="2799525" y="1681883"/>
            <a:ext cx="3001209" cy="2868536"/>
          </a:xfrm>
          <a:prstGeom prst="ellipse">
            <a:avLst/>
          </a:prstGeom>
          <a:noFill/>
          <a:ln w="63500" cap="rnd">
            <a:solidFill>
              <a:schemeClr val="accent5">
                <a:lumMod val="75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lumMod val="75000"/>
                </a:schemeClr>
              </a:solidFill>
            </a:endParaRPr>
          </a:p>
        </p:txBody>
      </p:sp>
      <p:cxnSp>
        <p:nvCxnSpPr>
          <p:cNvPr id="100" name="Gerade Verbindung mit Pfeil 99"/>
          <p:cNvCxnSpPr/>
          <p:nvPr/>
        </p:nvCxnSpPr>
        <p:spPr>
          <a:xfrm rot="5400000" flipH="1" flipV="1">
            <a:off x="4036215" y="1821645"/>
            <a:ext cx="500066" cy="285752"/>
          </a:xfrm>
          <a:prstGeom prst="straightConnector1">
            <a:avLst/>
          </a:prstGeom>
          <a:ln w="50800">
            <a:solidFill>
              <a:srgbClr val="A34BEB"/>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02" name="Gerade Verbindung mit Pfeil 101"/>
          <p:cNvCxnSpPr/>
          <p:nvPr/>
        </p:nvCxnSpPr>
        <p:spPr>
          <a:xfrm rot="5400000">
            <a:off x="5179223" y="2464587"/>
            <a:ext cx="428628" cy="357190"/>
          </a:xfrm>
          <a:prstGeom prst="straightConnector1">
            <a:avLst/>
          </a:prstGeom>
          <a:ln w="508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grpSp>
        <p:nvGrpSpPr>
          <p:cNvPr id="5" name="Gruppieren 104"/>
          <p:cNvGrpSpPr/>
          <p:nvPr/>
        </p:nvGrpSpPr>
        <p:grpSpPr>
          <a:xfrm>
            <a:off x="5819810" y="2928934"/>
            <a:ext cx="3181346" cy="381015"/>
            <a:chOff x="2447925" y="1285860"/>
            <a:chExt cx="3181346" cy="381015"/>
          </a:xfrm>
        </p:grpSpPr>
        <p:sp>
          <p:nvSpPr>
            <p:cNvPr id="106" name="Freihandform 105"/>
            <p:cNvSpPr/>
            <p:nvPr/>
          </p:nvSpPr>
          <p:spPr>
            <a:xfrm>
              <a:off x="2447925" y="1312863"/>
              <a:ext cx="1628775" cy="354012"/>
            </a:xfrm>
            <a:custGeom>
              <a:avLst/>
              <a:gdLst>
                <a:gd name="connsiteX0" fmla="*/ 0 w 1628775"/>
                <a:gd name="connsiteY0" fmla="*/ 315912 h 354012"/>
                <a:gd name="connsiteX1" fmla="*/ 276225 w 1628775"/>
                <a:gd name="connsiteY1" fmla="*/ 20637 h 354012"/>
                <a:gd name="connsiteX2" fmla="*/ 495300 w 1628775"/>
                <a:gd name="connsiteY2" fmla="*/ 325437 h 354012"/>
                <a:gd name="connsiteX3" fmla="*/ 752475 w 1628775"/>
                <a:gd name="connsiteY3" fmla="*/ 11112 h 354012"/>
                <a:gd name="connsiteX4" fmla="*/ 1028700 w 1628775"/>
                <a:gd name="connsiteY4" fmla="*/ 334962 h 354012"/>
                <a:gd name="connsiteX5" fmla="*/ 1200150 w 1628775"/>
                <a:gd name="connsiteY5" fmla="*/ 1587 h 354012"/>
                <a:gd name="connsiteX6" fmla="*/ 1466850 w 1628775"/>
                <a:gd name="connsiteY6" fmla="*/ 325437 h 354012"/>
                <a:gd name="connsiteX7" fmla="*/ 1628775 w 1628775"/>
                <a:gd name="connsiteY7" fmla="*/ 173037 h 354012"/>
                <a:gd name="connsiteX8" fmla="*/ 1628775 w 1628775"/>
                <a:gd name="connsiteY8" fmla="*/ 173037 h 354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8775" h="354012">
                  <a:moveTo>
                    <a:pt x="0" y="315912"/>
                  </a:moveTo>
                  <a:cubicBezTo>
                    <a:pt x="96837" y="167481"/>
                    <a:pt x="193675" y="19050"/>
                    <a:pt x="276225" y="20637"/>
                  </a:cubicBezTo>
                  <a:cubicBezTo>
                    <a:pt x="358775" y="22224"/>
                    <a:pt x="415925" y="327024"/>
                    <a:pt x="495300" y="325437"/>
                  </a:cubicBezTo>
                  <a:cubicBezTo>
                    <a:pt x="574675" y="323850"/>
                    <a:pt x="663575" y="9525"/>
                    <a:pt x="752475" y="11112"/>
                  </a:cubicBezTo>
                  <a:cubicBezTo>
                    <a:pt x="841375" y="12699"/>
                    <a:pt x="954088" y="336549"/>
                    <a:pt x="1028700" y="334962"/>
                  </a:cubicBezTo>
                  <a:cubicBezTo>
                    <a:pt x="1103312" y="333375"/>
                    <a:pt x="1127125" y="3174"/>
                    <a:pt x="1200150" y="1587"/>
                  </a:cubicBezTo>
                  <a:cubicBezTo>
                    <a:pt x="1273175" y="0"/>
                    <a:pt x="1395413" y="296862"/>
                    <a:pt x="1466850" y="325437"/>
                  </a:cubicBezTo>
                  <a:cubicBezTo>
                    <a:pt x="1538288" y="354012"/>
                    <a:pt x="1628775" y="173037"/>
                    <a:pt x="1628775" y="173037"/>
                  </a:cubicBezTo>
                  <a:lnTo>
                    <a:pt x="1628775" y="173037"/>
                  </a:lnTo>
                </a:path>
              </a:pathLst>
            </a:cu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solidFill>
                  <a:schemeClr val="accent6">
                    <a:lumMod val="75000"/>
                  </a:schemeClr>
                </a:solidFill>
              </a:endParaRPr>
            </a:p>
          </p:txBody>
        </p:sp>
        <p:sp>
          <p:nvSpPr>
            <p:cNvPr id="107" name="Freihandform 106"/>
            <p:cNvSpPr/>
            <p:nvPr/>
          </p:nvSpPr>
          <p:spPr>
            <a:xfrm>
              <a:off x="4000496" y="1285860"/>
              <a:ext cx="1628775" cy="354012"/>
            </a:xfrm>
            <a:custGeom>
              <a:avLst/>
              <a:gdLst>
                <a:gd name="connsiteX0" fmla="*/ 0 w 1628775"/>
                <a:gd name="connsiteY0" fmla="*/ 315912 h 354012"/>
                <a:gd name="connsiteX1" fmla="*/ 276225 w 1628775"/>
                <a:gd name="connsiteY1" fmla="*/ 20637 h 354012"/>
                <a:gd name="connsiteX2" fmla="*/ 495300 w 1628775"/>
                <a:gd name="connsiteY2" fmla="*/ 325437 h 354012"/>
                <a:gd name="connsiteX3" fmla="*/ 752475 w 1628775"/>
                <a:gd name="connsiteY3" fmla="*/ 11112 h 354012"/>
                <a:gd name="connsiteX4" fmla="*/ 1028700 w 1628775"/>
                <a:gd name="connsiteY4" fmla="*/ 334962 h 354012"/>
                <a:gd name="connsiteX5" fmla="*/ 1200150 w 1628775"/>
                <a:gd name="connsiteY5" fmla="*/ 1587 h 354012"/>
                <a:gd name="connsiteX6" fmla="*/ 1466850 w 1628775"/>
                <a:gd name="connsiteY6" fmla="*/ 325437 h 354012"/>
                <a:gd name="connsiteX7" fmla="*/ 1628775 w 1628775"/>
                <a:gd name="connsiteY7" fmla="*/ 173037 h 354012"/>
                <a:gd name="connsiteX8" fmla="*/ 1628775 w 1628775"/>
                <a:gd name="connsiteY8" fmla="*/ 173037 h 354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8775" h="354012">
                  <a:moveTo>
                    <a:pt x="0" y="315912"/>
                  </a:moveTo>
                  <a:cubicBezTo>
                    <a:pt x="96837" y="167481"/>
                    <a:pt x="193675" y="19050"/>
                    <a:pt x="276225" y="20637"/>
                  </a:cubicBezTo>
                  <a:cubicBezTo>
                    <a:pt x="358775" y="22224"/>
                    <a:pt x="415925" y="327024"/>
                    <a:pt x="495300" y="325437"/>
                  </a:cubicBezTo>
                  <a:cubicBezTo>
                    <a:pt x="574675" y="323850"/>
                    <a:pt x="663575" y="9525"/>
                    <a:pt x="752475" y="11112"/>
                  </a:cubicBezTo>
                  <a:cubicBezTo>
                    <a:pt x="841375" y="12699"/>
                    <a:pt x="954088" y="336549"/>
                    <a:pt x="1028700" y="334962"/>
                  </a:cubicBezTo>
                  <a:cubicBezTo>
                    <a:pt x="1103312" y="333375"/>
                    <a:pt x="1127125" y="3174"/>
                    <a:pt x="1200150" y="1587"/>
                  </a:cubicBezTo>
                  <a:cubicBezTo>
                    <a:pt x="1273175" y="0"/>
                    <a:pt x="1395413" y="296862"/>
                    <a:pt x="1466850" y="325437"/>
                  </a:cubicBezTo>
                  <a:cubicBezTo>
                    <a:pt x="1538288" y="354012"/>
                    <a:pt x="1628775" y="173037"/>
                    <a:pt x="1628775" y="173037"/>
                  </a:cubicBezTo>
                  <a:lnTo>
                    <a:pt x="1628775" y="173037"/>
                  </a:lnTo>
                </a:path>
              </a:pathLst>
            </a:cu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solidFill>
                  <a:schemeClr val="accent6">
                    <a:lumMod val="75000"/>
                  </a:schemeClr>
                </a:solidFill>
              </a:endParaRPr>
            </a:p>
          </p:txBody>
        </p:sp>
      </p:grpSp>
      <p:sp>
        <p:nvSpPr>
          <p:cNvPr id="108" name="Textfeld 107"/>
          <p:cNvSpPr txBox="1"/>
          <p:nvPr/>
        </p:nvSpPr>
        <p:spPr>
          <a:xfrm>
            <a:off x="2143108" y="5786454"/>
            <a:ext cx="4841325" cy="707886"/>
          </a:xfrm>
          <a:prstGeom prst="rect">
            <a:avLst/>
          </a:prstGeom>
          <a:noFill/>
          <a:ln w="3175">
            <a:noFill/>
          </a:ln>
        </p:spPr>
        <p:txBody>
          <a:bodyPr wrap="none" rtlCol="0">
            <a:spAutoFit/>
            <a:scene3d>
              <a:camera prst="orthographicFront"/>
              <a:lightRig rig="threePt" dir="t"/>
            </a:scene3d>
            <a:sp3d extrusionH="57150">
              <a:bevelT w="38100" h="38100"/>
            </a:sp3d>
          </a:bodyPr>
          <a:lstStyle/>
          <a:p>
            <a:r>
              <a:rPr lang="de-DE" sz="2400" b="1" dirty="0" smtClean="0">
                <a:ln>
                  <a:solidFill>
                    <a:schemeClr val="tx2">
                      <a:lumMod val="75000"/>
                    </a:schemeClr>
                  </a:solidFill>
                </a:ln>
                <a:solidFill>
                  <a:srgbClr val="92D050"/>
                </a:solidFill>
                <a:effectLst>
                  <a:glow rad="139700">
                    <a:schemeClr val="accent2">
                      <a:satMod val="175000"/>
                      <a:alpha val="40000"/>
                    </a:schemeClr>
                  </a:glow>
                </a:effectLst>
              </a:rPr>
              <a:t>Fluoreszenzprinzip, stark vereinfacht</a:t>
            </a:r>
          </a:p>
          <a:p>
            <a:pPr algn="ctr"/>
            <a:r>
              <a:rPr lang="de-DE" sz="1600" dirty="0" smtClean="0">
                <a:ln>
                  <a:solidFill>
                    <a:schemeClr val="tx2">
                      <a:lumMod val="75000"/>
                    </a:schemeClr>
                  </a:solidFill>
                </a:ln>
                <a:solidFill>
                  <a:srgbClr val="92D050"/>
                </a:solidFill>
                <a:effectLst>
                  <a:glow rad="139700">
                    <a:schemeClr val="accent2">
                      <a:satMod val="175000"/>
                      <a:alpha val="40000"/>
                    </a:schemeClr>
                  </a:glow>
                </a:effectLst>
              </a:rPr>
              <a:t>Atomschalenmodell</a:t>
            </a:r>
            <a:endParaRPr lang="de-DE" sz="1600" dirty="0">
              <a:ln>
                <a:solidFill>
                  <a:schemeClr val="tx2">
                    <a:lumMod val="75000"/>
                  </a:schemeClr>
                </a:solidFill>
              </a:ln>
              <a:solidFill>
                <a:srgbClr val="92D050"/>
              </a:solidFill>
              <a:effectLst>
                <a:glow rad="139700">
                  <a:schemeClr val="accent2">
                    <a:satMod val="175000"/>
                    <a:alpha val="40000"/>
                  </a:schemeClr>
                </a:glow>
              </a:effectLst>
            </a:endParaRPr>
          </a:p>
        </p:txBody>
      </p:sp>
      <p:sp>
        <p:nvSpPr>
          <p:cNvPr id="110" name="Textfeld 109"/>
          <p:cNvSpPr txBox="1"/>
          <p:nvPr/>
        </p:nvSpPr>
        <p:spPr>
          <a:xfrm>
            <a:off x="2357422" y="1071546"/>
            <a:ext cx="4096058" cy="369332"/>
          </a:xfrm>
          <a:prstGeom prst="rect">
            <a:avLst/>
          </a:prstGeom>
          <a:noFill/>
        </p:spPr>
        <p:txBody>
          <a:bodyPr wrap="none" rtlCol="0">
            <a:spAutoFit/>
          </a:bodyPr>
          <a:lstStyle/>
          <a:p>
            <a:r>
              <a:rPr lang="de-DE" dirty="0" smtClean="0">
                <a:solidFill>
                  <a:schemeClr val="accent6">
                    <a:lumMod val="75000"/>
                  </a:schemeClr>
                </a:solidFill>
              </a:rPr>
              <a:t>Ein Elektron umkreist einen Atomkern.</a:t>
            </a:r>
            <a:endParaRPr lang="de-DE" dirty="0">
              <a:solidFill>
                <a:schemeClr val="accent6">
                  <a:lumMod val="75000"/>
                </a:schemeClr>
              </a:solidFill>
            </a:endParaRPr>
          </a:p>
        </p:txBody>
      </p:sp>
      <p:sp>
        <p:nvSpPr>
          <p:cNvPr id="111" name="Textfeld 110"/>
          <p:cNvSpPr txBox="1"/>
          <p:nvPr/>
        </p:nvSpPr>
        <p:spPr>
          <a:xfrm>
            <a:off x="282472" y="3286124"/>
            <a:ext cx="2813591" cy="1200329"/>
          </a:xfrm>
          <a:prstGeom prst="rect">
            <a:avLst/>
          </a:prstGeom>
          <a:noFill/>
        </p:spPr>
        <p:txBody>
          <a:bodyPr wrap="none" rtlCol="0">
            <a:spAutoFit/>
          </a:bodyPr>
          <a:lstStyle/>
          <a:p>
            <a:r>
              <a:rPr lang="de-DE" dirty="0" smtClean="0">
                <a:solidFill>
                  <a:schemeClr val="accent6">
                    <a:lumMod val="75000"/>
                  </a:schemeClr>
                </a:solidFill>
              </a:rPr>
              <a:t>Energiereiches Licht </a:t>
            </a:r>
          </a:p>
          <a:p>
            <a:r>
              <a:rPr lang="de-DE" dirty="0" smtClean="0">
                <a:solidFill>
                  <a:schemeClr val="accent6">
                    <a:lumMod val="75000"/>
                  </a:schemeClr>
                </a:solidFill>
              </a:rPr>
              <a:t>(z.B. UV) trifft auf das </a:t>
            </a:r>
          </a:p>
          <a:p>
            <a:r>
              <a:rPr lang="de-DE" dirty="0" smtClean="0">
                <a:solidFill>
                  <a:schemeClr val="accent6">
                    <a:lumMod val="75000"/>
                  </a:schemeClr>
                </a:solidFill>
              </a:rPr>
              <a:t>Elektron, ein Photon wird </a:t>
            </a:r>
          </a:p>
          <a:p>
            <a:r>
              <a:rPr lang="de-DE" dirty="0" smtClean="0">
                <a:solidFill>
                  <a:schemeClr val="accent6">
                    <a:lumMod val="75000"/>
                  </a:schemeClr>
                </a:solidFill>
              </a:rPr>
              <a:t>absorbiert.</a:t>
            </a:r>
            <a:endParaRPr lang="de-DE" dirty="0">
              <a:solidFill>
                <a:schemeClr val="accent6">
                  <a:lumMod val="75000"/>
                </a:schemeClr>
              </a:solidFill>
            </a:endParaRPr>
          </a:p>
        </p:txBody>
      </p:sp>
      <p:sp>
        <p:nvSpPr>
          <p:cNvPr id="112" name="Textfeld 111"/>
          <p:cNvSpPr txBox="1"/>
          <p:nvPr/>
        </p:nvSpPr>
        <p:spPr>
          <a:xfrm>
            <a:off x="206573" y="1428736"/>
            <a:ext cx="3647152" cy="646331"/>
          </a:xfrm>
          <a:prstGeom prst="rect">
            <a:avLst/>
          </a:prstGeom>
          <a:noFill/>
        </p:spPr>
        <p:txBody>
          <a:bodyPr wrap="none" rtlCol="0">
            <a:spAutoFit/>
          </a:bodyPr>
          <a:lstStyle/>
          <a:p>
            <a:r>
              <a:rPr lang="de-DE" dirty="0" smtClean="0">
                <a:solidFill>
                  <a:schemeClr val="accent6">
                    <a:lumMod val="75000"/>
                  </a:schemeClr>
                </a:solidFill>
              </a:rPr>
              <a:t>Das Elektron wird auf ein höheres</a:t>
            </a:r>
          </a:p>
          <a:p>
            <a:r>
              <a:rPr lang="de-DE" dirty="0" smtClean="0">
                <a:solidFill>
                  <a:schemeClr val="accent6">
                    <a:lumMod val="75000"/>
                  </a:schemeClr>
                </a:solidFill>
              </a:rPr>
              <a:t>Energieniveau gehoben.</a:t>
            </a:r>
            <a:endParaRPr lang="de-DE" dirty="0">
              <a:solidFill>
                <a:schemeClr val="accent6">
                  <a:lumMod val="75000"/>
                </a:schemeClr>
              </a:solidFill>
            </a:endParaRPr>
          </a:p>
        </p:txBody>
      </p:sp>
      <p:sp>
        <p:nvSpPr>
          <p:cNvPr id="113" name="Textfeld 112"/>
          <p:cNvSpPr txBox="1"/>
          <p:nvPr/>
        </p:nvSpPr>
        <p:spPr>
          <a:xfrm>
            <a:off x="5153476" y="1428736"/>
            <a:ext cx="4108818" cy="646331"/>
          </a:xfrm>
          <a:prstGeom prst="rect">
            <a:avLst/>
          </a:prstGeom>
          <a:noFill/>
        </p:spPr>
        <p:txBody>
          <a:bodyPr wrap="none" rtlCol="0">
            <a:spAutoFit/>
          </a:bodyPr>
          <a:lstStyle/>
          <a:p>
            <a:r>
              <a:rPr lang="de-DE" dirty="0" smtClean="0">
                <a:solidFill>
                  <a:schemeClr val="accent6">
                    <a:lumMod val="75000"/>
                  </a:schemeClr>
                </a:solidFill>
              </a:rPr>
              <a:t>Der angeregte Zustand ist energetisch</a:t>
            </a:r>
          </a:p>
          <a:p>
            <a:r>
              <a:rPr lang="de-DE" dirty="0" smtClean="0">
                <a:solidFill>
                  <a:schemeClr val="accent6">
                    <a:lumMod val="75000"/>
                  </a:schemeClr>
                </a:solidFill>
              </a:rPr>
              <a:t> ungünstig und instabil.</a:t>
            </a:r>
            <a:endParaRPr lang="de-DE" dirty="0">
              <a:solidFill>
                <a:schemeClr val="accent6">
                  <a:lumMod val="75000"/>
                </a:schemeClr>
              </a:solidFill>
            </a:endParaRPr>
          </a:p>
        </p:txBody>
      </p:sp>
      <p:sp>
        <p:nvSpPr>
          <p:cNvPr id="114" name="Textfeld 113"/>
          <p:cNvSpPr txBox="1"/>
          <p:nvPr/>
        </p:nvSpPr>
        <p:spPr>
          <a:xfrm>
            <a:off x="5732978" y="3951936"/>
            <a:ext cx="3005951" cy="1477328"/>
          </a:xfrm>
          <a:prstGeom prst="rect">
            <a:avLst/>
          </a:prstGeom>
          <a:noFill/>
        </p:spPr>
        <p:txBody>
          <a:bodyPr wrap="none" rtlCol="0">
            <a:spAutoFit/>
          </a:bodyPr>
          <a:lstStyle/>
          <a:p>
            <a:r>
              <a:rPr lang="de-DE" dirty="0" smtClean="0">
                <a:solidFill>
                  <a:schemeClr val="accent6">
                    <a:lumMod val="75000"/>
                  </a:schemeClr>
                </a:solidFill>
              </a:rPr>
              <a:t>Durch Abgabe eines </a:t>
            </a:r>
          </a:p>
          <a:p>
            <a:r>
              <a:rPr lang="de-DE" dirty="0" smtClean="0">
                <a:solidFill>
                  <a:schemeClr val="accent6">
                    <a:lumMod val="75000"/>
                  </a:schemeClr>
                </a:solidFill>
              </a:rPr>
              <a:t>energieärmeren</a:t>
            </a:r>
          </a:p>
          <a:p>
            <a:r>
              <a:rPr lang="de-DE" dirty="0" smtClean="0">
                <a:solidFill>
                  <a:schemeClr val="accent6">
                    <a:lumMod val="75000"/>
                  </a:schemeClr>
                </a:solidFill>
              </a:rPr>
              <a:t>Photons (</a:t>
            </a:r>
            <a:r>
              <a:rPr lang="de-DE" dirty="0" err="1" smtClean="0">
                <a:solidFill>
                  <a:schemeClr val="accent6">
                    <a:lumMod val="75000"/>
                  </a:schemeClr>
                </a:solidFill>
              </a:rPr>
              <a:t>Fluoreszenzlicht</a:t>
            </a:r>
            <a:r>
              <a:rPr lang="de-DE" dirty="0" smtClean="0">
                <a:solidFill>
                  <a:schemeClr val="accent6">
                    <a:lumMod val="75000"/>
                  </a:schemeClr>
                </a:solidFill>
              </a:rPr>
              <a:t>) </a:t>
            </a:r>
          </a:p>
          <a:p>
            <a:r>
              <a:rPr lang="de-DE" dirty="0" smtClean="0">
                <a:solidFill>
                  <a:schemeClr val="accent6">
                    <a:lumMod val="75000"/>
                  </a:schemeClr>
                </a:solidFill>
              </a:rPr>
              <a:t>fällt  das Elektron in seinen </a:t>
            </a:r>
          </a:p>
          <a:p>
            <a:r>
              <a:rPr lang="de-DE" dirty="0" smtClean="0">
                <a:solidFill>
                  <a:schemeClr val="accent6">
                    <a:lumMod val="75000"/>
                  </a:schemeClr>
                </a:solidFill>
              </a:rPr>
              <a:t>Ausgangszustand zurück.</a:t>
            </a:r>
            <a:endParaRPr lang="de-DE" dirty="0">
              <a:solidFill>
                <a:schemeClr val="accent6">
                  <a:lumMod val="75000"/>
                </a:schemeClr>
              </a:solidFill>
            </a:endParaRPr>
          </a:p>
        </p:txBody>
      </p:sp>
      <p:sp>
        <p:nvSpPr>
          <p:cNvPr id="34" name="Ellipse 33"/>
          <p:cNvSpPr/>
          <p:nvPr/>
        </p:nvSpPr>
        <p:spPr>
          <a:xfrm rot="529010">
            <a:off x="2802419" y="1703472"/>
            <a:ext cx="3001209" cy="2868536"/>
          </a:xfrm>
          <a:prstGeom prst="ellipse">
            <a:avLst/>
          </a:prstGeom>
          <a:noFill/>
          <a:ln w="63500" cap="rnd">
            <a:solidFill>
              <a:schemeClr val="accent5">
                <a:lumMod val="75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lumMod val="75000"/>
                </a:schemeClr>
              </a:solidFill>
            </a:endParaRPr>
          </a:p>
        </p:txBody>
      </p:sp>
    </p:spTree>
    <p:extLst>
      <p:ext uri="{BB962C8B-B14F-4D97-AF65-F5344CB8AC3E}">
        <p14:creationId xmlns:p14="http://schemas.microsoft.com/office/powerpoint/2010/main" val="19354289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2000"/>
                                        <p:tgtEl>
                                          <p:spTgt spid="110"/>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2000"/>
                                        <p:tgtEl>
                                          <p:spTgt spid="3"/>
                                        </p:tgtEl>
                                      </p:cBhvr>
                                    </p:animEffect>
                                  </p:childTnLst>
                                </p:cTn>
                              </p:par>
                            </p:childTnLst>
                          </p:cTn>
                        </p:par>
                        <p:par>
                          <p:cTn id="12" fill="hold">
                            <p:stCondLst>
                              <p:cond delay="4000"/>
                            </p:stCondLst>
                            <p:childTnLst>
                              <p:par>
                                <p:cTn id="13" presetID="21" presetClass="entr" presetSubtype="1" fill="hold" grpId="0"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wheel(1)">
                                      <p:cBhvr>
                                        <p:cTn id="15" dur="2000"/>
                                        <p:tgtEl>
                                          <p:spTgt spid="67"/>
                                        </p:tgtEl>
                                      </p:cBhvr>
                                    </p:animEffect>
                                  </p:childTnLst>
                                </p:cTn>
                              </p:par>
                            </p:childTnLst>
                          </p:cTn>
                        </p:par>
                        <p:par>
                          <p:cTn id="16" fill="hold">
                            <p:stCondLst>
                              <p:cond delay="6000"/>
                            </p:stCondLst>
                            <p:childTnLst>
                              <p:par>
                                <p:cTn id="17" presetID="21" presetClass="entr" presetSubtype="1" fill="hold" grpId="0" nodeType="after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wheel(1)">
                                      <p:cBhvr>
                                        <p:cTn id="19" dur="2000"/>
                                        <p:tgtEl>
                                          <p:spTgt spid="68"/>
                                        </p:tgtEl>
                                      </p:cBhvr>
                                    </p:animEffect>
                                  </p:childTnLst>
                                </p:cTn>
                              </p:par>
                            </p:childTnLst>
                          </p:cTn>
                        </p:par>
                        <p:par>
                          <p:cTn id="20" fill="hold">
                            <p:stCondLst>
                              <p:cond delay="8000"/>
                            </p:stCondLst>
                            <p:childTnLst>
                              <p:par>
                                <p:cTn id="21" presetID="21" presetClass="entr" presetSubtype="1" fill="hold" grpId="0" nodeType="after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wheel(1)">
                                      <p:cBhvr>
                                        <p:cTn id="23" dur="2000"/>
                                        <p:tgtEl>
                                          <p:spTgt spid="69"/>
                                        </p:tgtEl>
                                      </p:cBhvr>
                                    </p:animEffect>
                                  </p:childTnLst>
                                </p:cTn>
                              </p:par>
                            </p:childTnLst>
                          </p:cTn>
                        </p:par>
                        <p:par>
                          <p:cTn id="24" fill="hold">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111"/>
                                        </p:tgtEl>
                                        <p:attrNameLst>
                                          <p:attrName>style.visibility</p:attrName>
                                        </p:attrNameLst>
                                      </p:cBhvr>
                                      <p:to>
                                        <p:strVal val="visible"/>
                                      </p:to>
                                    </p:set>
                                    <p:animEffect transition="in" filter="fade">
                                      <p:cBhvr>
                                        <p:cTn id="27" dur="2000"/>
                                        <p:tgtEl>
                                          <p:spTgt spid="111"/>
                                        </p:tgtEl>
                                      </p:cBhvr>
                                    </p:animEffect>
                                  </p:childTnLst>
                                </p:cTn>
                              </p:par>
                            </p:childTnLst>
                          </p:cTn>
                        </p:par>
                        <p:par>
                          <p:cTn id="28" fill="hold">
                            <p:stCondLst>
                              <p:cond delay="12000"/>
                            </p:stCondLst>
                            <p:childTnLst>
                              <p:par>
                                <p:cTn id="29" presetID="21" presetClass="entr" presetSubtype="1" fill="hold" grpId="0" nodeType="afterEffect">
                                  <p:stCondLst>
                                    <p:cond delay="0"/>
                                  </p:stCondLst>
                                  <p:childTnLst>
                                    <p:set>
                                      <p:cBhvr>
                                        <p:cTn id="30" dur="1" fill="hold">
                                          <p:stCondLst>
                                            <p:cond delay="0"/>
                                          </p:stCondLst>
                                        </p:cTn>
                                        <p:tgtEl>
                                          <p:spTgt spid="70"/>
                                        </p:tgtEl>
                                        <p:attrNameLst>
                                          <p:attrName>style.visibility</p:attrName>
                                        </p:attrNameLst>
                                      </p:cBhvr>
                                      <p:to>
                                        <p:strVal val="visible"/>
                                      </p:to>
                                    </p:set>
                                    <p:animEffect transition="in" filter="wheel(1)">
                                      <p:cBhvr>
                                        <p:cTn id="31" dur="2000"/>
                                        <p:tgtEl>
                                          <p:spTgt spid="70"/>
                                        </p:tgtEl>
                                      </p:cBhvr>
                                    </p:animEffect>
                                  </p:childTnLst>
                                </p:cTn>
                              </p:par>
                            </p:childTnLst>
                          </p:cTn>
                        </p:par>
                        <p:par>
                          <p:cTn id="32" fill="hold">
                            <p:stCondLst>
                              <p:cond delay="14000"/>
                            </p:stCondLst>
                            <p:childTnLst>
                              <p:par>
                                <p:cTn id="33" presetID="21" presetClass="entr" presetSubtype="1" fill="hold" grpId="0" nodeType="after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wheel(1)">
                                      <p:cBhvr>
                                        <p:cTn id="35" dur="2000"/>
                                        <p:tgtEl>
                                          <p:spTgt spid="71"/>
                                        </p:tgtEl>
                                      </p:cBhvr>
                                    </p:animEffect>
                                  </p:childTnLst>
                                </p:cTn>
                              </p:par>
                            </p:childTnLst>
                          </p:cTn>
                        </p:par>
                        <p:par>
                          <p:cTn id="36" fill="hold">
                            <p:stCondLst>
                              <p:cond delay="16000"/>
                            </p:stCondLst>
                            <p:childTnLst>
                              <p:par>
                                <p:cTn id="37" presetID="21" presetClass="entr" presetSubtype="1" fill="hold" grpId="0" nodeType="afterEffect">
                                  <p:stCondLst>
                                    <p:cond delay="0"/>
                                  </p:stCondLst>
                                  <p:childTnLst>
                                    <p:set>
                                      <p:cBhvr>
                                        <p:cTn id="38" dur="1" fill="hold">
                                          <p:stCondLst>
                                            <p:cond delay="0"/>
                                          </p:stCondLst>
                                        </p:cTn>
                                        <p:tgtEl>
                                          <p:spTgt spid="72"/>
                                        </p:tgtEl>
                                        <p:attrNameLst>
                                          <p:attrName>style.visibility</p:attrName>
                                        </p:attrNameLst>
                                      </p:cBhvr>
                                      <p:to>
                                        <p:strVal val="visible"/>
                                      </p:to>
                                    </p:set>
                                    <p:animEffect transition="in" filter="wheel(1)">
                                      <p:cBhvr>
                                        <p:cTn id="39" dur="2000"/>
                                        <p:tgtEl>
                                          <p:spTgt spid="72"/>
                                        </p:tgtEl>
                                      </p:cBhvr>
                                    </p:animEffect>
                                  </p:childTnLst>
                                </p:cTn>
                              </p:par>
                            </p:childTnLst>
                          </p:cTn>
                        </p:par>
                        <p:par>
                          <p:cTn id="40" fill="hold">
                            <p:stCondLst>
                              <p:cond delay="18000"/>
                            </p:stCondLst>
                            <p:childTnLst>
                              <p:par>
                                <p:cTn id="41" presetID="22" presetClass="entr" presetSubtype="8" fill="hold" nodeType="after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left)">
                                      <p:cBhvr>
                                        <p:cTn id="43" dur="1000"/>
                                        <p:tgtEl>
                                          <p:spTgt spid="2"/>
                                        </p:tgtEl>
                                      </p:cBhvr>
                                    </p:animEffect>
                                  </p:childTnLst>
                                </p:cTn>
                              </p:par>
                            </p:childTnLst>
                          </p:cTn>
                        </p:par>
                        <p:par>
                          <p:cTn id="44" fill="hold">
                            <p:stCondLst>
                              <p:cond delay="19000"/>
                            </p:stCondLst>
                            <p:childTnLst>
                              <p:par>
                                <p:cTn id="45" presetID="10" presetClass="entr" presetSubtype="0" fill="hold" grpId="0" nodeType="afterEffect">
                                  <p:stCondLst>
                                    <p:cond delay="0"/>
                                  </p:stCondLst>
                                  <p:childTnLst>
                                    <p:set>
                                      <p:cBhvr>
                                        <p:cTn id="46" dur="1" fill="hold">
                                          <p:stCondLst>
                                            <p:cond delay="0"/>
                                          </p:stCondLst>
                                        </p:cTn>
                                        <p:tgtEl>
                                          <p:spTgt spid="112"/>
                                        </p:tgtEl>
                                        <p:attrNameLst>
                                          <p:attrName>style.visibility</p:attrName>
                                        </p:attrNameLst>
                                      </p:cBhvr>
                                      <p:to>
                                        <p:strVal val="visible"/>
                                      </p:to>
                                    </p:set>
                                    <p:animEffect transition="in" filter="fade">
                                      <p:cBhvr>
                                        <p:cTn id="47" dur="2000"/>
                                        <p:tgtEl>
                                          <p:spTgt spid="112"/>
                                        </p:tgtEl>
                                      </p:cBhvr>
                                    </p:animEffect>
                                  </p:childTnLst>
                                </p:cTn>
                              </p:par>
                            </p:childTnLst>
                          </p:cTn>
                        </p:par>
                        <p:par>
                          <p:cTn id="48" fill="hold">
                            <p:stCondLst>
                              <p:cond delay="21000"/>
                            </p:stCondLst>
                            <p:childTnLst>
                              <p:par>
                                <p:cTn id="49" presetID="10" presetClass="exit" presetSubtype="0" fill="hold" grpId="1" nodeType="afterEffect">
                                  <p:stCondLst>
                                    <p:cond delay="0"/>
                                  </p:stCondLst>
                                  <p:childTnLst>
                                    <p:animEffect transition="out" filter="fade">
                                      <p:cBhvr>
                                        <p:cTn id="50" dur="2000"/>
                                        <p:tgtEl>
                                          <p:spTgt spid="110"/>
                                        </p:tgtEl>
                                      </p:cBhvr>
                                    </p:animEffect>
                                    <p:set>
                                      <p:cBhvr>
                                        <p:cTn id="51" dur="1" fill="hold">
                                          <p:stCondLst>
                                            <p:cond delay="1999"/>
                                          </p:stCondLst>
                                        </p:cTn>
                                        <p:tgtEl>
                                          <p:spTgt spid="110"/>
                                        </p:tgtEl>
                                        <p:attrNameLst>
                                          <p:attrName>style.visibility</p:attrName>
                                        </p:attrNameLst>
                                      </p:cBhvr>
                                      <p:to>
                                        <p:strVal val="hidden"/>
                                      </p:to>
                                    </p:set>
                                  </p:childTnLst>
                                </p:cTn>
                              </p:par>
                            </p:childTnLst>
                          </p:cTn>
                        </p:par>
                        <p:par>
                          <p:cTn id="52" fill="hold">
                            <p:stCondLst>
                              <p:cond delay="23000"/>
                            </p:stCondLst>
                            <p:childTnLst>
                              <p:par>
                                <p:cTn id="53" presetID="22" presetClass="entr" presetSubtype="4" fill="hold" nodeType="afterEffect">
                                  <p:stCondLst>
                                    <p:cond delay="0"/>
                                  </p:stCondLst>
                                  <p:childTnLst>
                                    <p:set>
                                      <p:cBhvr>
                                        <p:cTn id="54" dur="1" fill="hold">
                                          <p:stCondLst>
                                            <p:cond delay="0"/>
                                          </p:stCondLst>
                                        </p:cTn>
                                        <p:tgtEl>
                                          <p:spTgt spid="100"/>
                                        </p:tgtEl>
                                        <p:attrNameLst>
                                          <p:attrName>style.visibility</p:attrName>
                                        </p:attrNameLst>
                                      </p:cBhvr>
                                      <p:to>
                                        <p:strVal val="visible"/>
                                      </p:to>
                                    </p:set>
                                    <p:animEffect transition="in" filter="wipe(down)">
                                      <p:cBhvr>
                                        <p:cTn id="55" dur="500"/>
                                        <p:tgtEl>
                                          <p:spTgt spid="100"/>
                                        </p:tgtEl>
                                      </p:cBhvr>
                                    </p:animEffect>
                                  </p:childTnLst>
                                </p:cTn>
                              </p:par>
                              <p:par>
                                <p:cTn id="56" presetID="10" presetClass="exit" presetSubtype="0" fill="hold" grpId="1" nodeType="withEffect">
                                  <p:stCondLst>
                                    <p:cond delay="0"/>
                                  </p:stCondLst>
                                  <p:childTnLst>
                                    <p:animEffect transition="out" filter="fade">
                                      <p:cBhvr>
                                        <p:cTn id="57" dur="2000"/>
                                        <p:tgtEl>
                                          <p:spTgt spid="111"/>
                                        </p:tgtEl>
                                      </p:cBhvr>
                                    </p:animEffect>
                                    <p:set>
                                      <p:cBhvr>
                                        <p:cTn id="58" dur="1" fill="hold">
                                          <p:stCondLst>
                                            <p:cond delay="1999"/>
                                          </p:stCondLst>
                                        </p:cTn>
                                        <p:tgtEl>
                                          <p:spTgt spid="111"/>
                                        </p:tgtEl>
                                        <p:attrNameLst>
                                          <p:attrName>style.visibility</p:attrName>
                                        </p:attrNameLst>
                                      </p:cBhvr>
                                      <p:to>
                                        <p:strVal val="hidden"/>
                                      </p:to>
                                    </p:set>
                                  </p:childTnLst>
                                </p:cTn>
                              </p:par>
                            </p:childTnLst>
                          </p:cTn>
                        </p:par>
                        <p:par>
                          <p:cTn id="59" fill="hold">
                            <p:stCondLst>
                              <p:cond delay="25000"/>
                            </p:stCondLst>
                            <p:childTnLst>
                              <p:par>
                                <p:cTn id="60" presetID="1" presetClass="exit" presetSubtype="0" fill="hold" nodeType="afterEffect">
                                  <p:stCondLst>
                                    <p:cond delay="0"/>
                                  </p:stCondLst>
                                  <p:childTnLst>
                                    <p:set>
                                      <p:cBhvr>
                                        <p:cTn id="61" dur="1" fill="hold">
                                          <p:stCondLst>
                                            <p:cond delay="0"/>
                                          </p:stCondLst>
                                        </p:cTn>
                                        <p:tgtEl>
                                          <p:spTgt spid="2"/>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2000"/>
                                        <p:tgtEl>
                                          <p:spTgt spid="3"/>
                                        </p:tgtEl>
                                      </p:cBhvr>
                                    </p:animEffect>
                                    <p:set>
                                      <p:cBhvr>
                                        <p:cTn id="64" dur="1" fill="hold">
                                          <p:stCondLst>
                                            <p:cond delay="1999"/>
                                          </p:stCondLst>
                                        </p:cTn>
                                        <p:tgtEl>
                                          <p:spTgt spid="3"/>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2000"/>
                                        <p:tgtEl>
                                          <p:spTgt spid="67"/>
                                        </p:tgtEl>
                                      </p:cBhvr>
                                    </p:animEffect>
                                    <p:set>
                                      <p:cBhvr>
                                        <p:cTn id="67" dur="1" fill="hold">
                                          <p:stCondLst>
                                            <p:cond delay="1999"/>
                                          </p:stCondLst>
                                        </p:cTn>
                                        <p:tgtEl>
                                          <p:spTgt spid="67"/>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2000"/>
                                        <p:tgtEl>
                                          <p:spTgt spid="68"/>
                                        </p:tgtEl>
                                      </p:cBhvr>
                                    </p:animEffect>
                                    <p:set>
                                      <p:cBhvr>
                                        <p:cTn id="70" dur="1" fill="hold">
                                          <p:stCondLst>
                                            <p:cond delay="1999"/>
                                          </p:stCondLst>
                                        </p:cTn>
                                        <p:tgtEl>
                                          <p:spTgt spid="68"/>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2000"/>
                                        <p:tgtEl>
                                          <p:spTgt spid="69"/>
                                        </p:tgtEl>
                                      </p:cBhvr>
                                    </p:animEffect>
                                    <p:set>
                                      <p:cBhvr>
                                        <p:cTn id="73" dur="1" fill="hold">
                                          <p:stCondLst>
                                            <p:cond delay="1999"/>
                                          </p:stCondLst>
                                        </p:cTn>
                                        <p:tgtEl>
                                          <p:spTgt spid="69"/>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2000"/>
                                        <p:tgtEl>
                                          <p:spTgt spid="70"/>
                                        </p:tgtEl>
                                      </p:cBhvr>
                                    </p:animEffect>
                                    <p:set>
                                      <p:cBhvr>
                                        <p:cTn id="76" dur="1" fill="hold">
                                          <p:stCondLst>
                                            <p:cond delay="1999"/>
                                          </p:stCondLst>
                                        </p:cTn>
                                        <p:tgtEl>
                                          <p:spTgt spid="70"/>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2000"/>
                                        <p:tgtEl>
                                          <p:spTgt spid="71"/>
                                        </p:tgtEl>
                                      </p:cBhvr>
                                    </p:animEffect>
                                    <p:set>
                                      <p:cBhvr>
                                        <p:cTn id="79" dur="1" fill="hold">
                                          <p:stCondLst>
                                            <p:cond delay="1999"/>
                                          </p:stCondLst>
                                        </p:cTn>
                                        <p:tgtEl>
                                          <p:spTgt spid="71"/>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2000"/>
                                        <p:tgtEl>
                                          <p:spTgt spid="72"/>
                                        </p:tgtEl>
                                      </p:cBhvr>
                                    </p:animEffect>
                                    <p:set>
                                      <p:cBhvr>
                                        <p:cTn id="82" dur="1" fill="hold">
                                          <p:stCondLst>
                                            <p:cond delay="1999"/>
                                          </p:stCondLst>
                                        </p:cTn>
                                        <p:tgtEl>
                                          <p:spTgt spid="7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2000"/>
                                        <p:tgtEl>
                                          <p:spTgt spid="100"/>
                                        </p:tgtEl>
                                      </p:cBhvr>
                                    </p:animEffect>
                                    <p:set>
                                      <p:cBhvr>
                                        <p:cTn id="85" dur="1" fill="hold">
                                          <p:stCondLst>
                                            <p:cond delay="1999"/>
                                          </p:stCondLst>
                                        </p:cTn>
                                        <p:tgtEl>
                                          <p:spTgt spid="100"/>
                                        </p:tgtEl>
                                        <p:attrNameLst>
                                          <p:attrName>style.visibility</p:attrName>
                                        </p:attrNameLst>
                                      </p:cBhvr>
                                      <p:to>
                                        <p:strVal val="hidden"/>
                                      </p:to>
                                    </p:set>
                                  </p:childTnLst>
                                </p:cTn>
                              </p:par>
                            </p:childTnLst>
                          </p:cTn>
                        </p:par>
                        <p:par>
                          <p:cTn id="86" fill="hold">
                            <p:stCondLst>
                              <p:cond delay="27000"/>
                            </p:stCondLst>
                            <p:childTnLst>
                              <p:par>
                                <p:cTn id="87" presetID="10" presetClass="exit" presetSubtype="0" fill="hold" grpId="1" nodeType="afterEffect">
                                  <p:stCondLst>
                                    <p:cond delay="0"/>
                                  </p:stCondLst>
                                  <p:childTnLst>
                                    <p:animEffect transition="out" filter="fade">
                                      <p:cBhvr>
                                        <p:cTn id="88" dur="2000"/>
                                        <p:tgtEl>
                                          <p:spTgt spid="112"/>
                                        </p:tgtEl>
                                      </p:cBhvr>
                                    </p:animEffect>
                                    <p:set>
                                      <p:cBhvr>
                                        <p:cTn id="89" dur="1" fill="hold">
                                          <p:stCondLst>
                                            <p:cond delay="1999"/>
                                          </p:stCondLst>
                                        </p:cTn>
                                        <p:tgtEl>
                                          <p:spTgt spid="112"/>
                                        </p:tgtEl>
                                        <p:attrNameLst>
                                          <p:attrName>style.visibility</p:attrName>
                                        </p:attrNameLst>
                                      </p:cBhvr>
                                      <p:to>
                                        <p:strVal val="hidden"/>
                                      </p:to>
                                    </p:set>
                                  </p:childTnLst>
                                </p:cTn>
                              </p:par>
                              <p:par>
                                <p:cTn id="90" presetID="21" presetClass="entr" presetSubtype="1" fill="hold" grpId="0" nodeType="withEffect">
                                  <p:stCondLst>
                                    <p:cond delay="0"/>
                                  </p:stCondLst>
                                  <p:childTnLst>
                                    <p:set>
                                      <p:cBhvr>
                                        <p:cTn id="91" dur="1" fill="hold">
                                          <p:stCondLst>
                                            <p:cond delay="0"/>
                                          </p:stCondLst>
                                        </p:cTn>
                                        <p:tgtEl>
                                          <p:spTgt spid="92"/>
                                        </p:tgtEl>
                                        <p:attrNameLst>
                                          <p:attrName>style.visibility</p:attrName>
                                        </p:attrNameLst>
                                      </p:cBhvr>
                                      <p:to>
                                        <p:strVal val="visible"/>
                                      </p:to>
                                    </p:set>
                                    <p:animEffect transition="in" filter="wheel(1)">
                                      <p:cBhvr>
                                        <p:cTn id="92" dur="2000"/>
                                        <p:tgtEl>
                                          <p:spTgt spid="92"/>
                                        </p:tgtEl>
                                      </p:cBhvr>
                                    </p:animEffect>
                                  </p:childTnLst>
                                </p:cTn>
                              </p:par>
                            </p:childTnLst>
                          </p:cTn>
                        </p:par>
                        <p:par>
                          <p:cTn id="93" fill="hold">
                            <p:stCondLst>
                              <p:cond delay="29000"/>
                            </p:stCondLst>
                            <p:childTnLst>
                              <p:par>
                                <p:cTn id="94" presetID="10" presetClass="entr" presetSubtype="0" fill="hold" grpId="0" nodeType="afterEffect">
                                  <p:stCondLst>
                                    <p:cond delay="0"/>
                                  </p:stCondLst>
                                  <p:childTnLst>
                                    <p:set>
                                      <p:cBhvr>
                                        <p:cTn id="95" dur="1" fill="hold">
                                          <p:stCondLst>
                                            <p:cond delay="0"/>
                                          </p:stCondLst>
                                        </p:cTn>
                                        <p:tgtEl>
                                          <p:spTgt spid="113"/>
                                        </p:tgtEl>
                                        <p:attrNameLst>
                                          <p:attrName>style.visibility</p:attrName>
                                        </p:attrNameLst>
                                      </p:cBhvr>
                                      <p:to>
                                        <p:strVal val="visible"/>
                                      </p:to>
                                    </p:set>
                                    <p:animEffect transition="in" filter="fade">
                                      <p:cBhvr>
                                        <p:cTn id="96" dur="2000"/>
                                        <p:tgtEl>
                                          <p:spTgt spid="113"/>
                                        </p:tgtEl>
                                      </p:cBhvr>
                                    </p:animEffect>
                                  </p:childTnLst>
                                </p:cTn>
                              </p:par>
                              <p:par>
                                <p:cTn id="97" presetID="10" presetClass="exit" presetSubtype="0" fill="hold" grpId="1" nodeType="withEffect">
                                  <p:stCondLst>
                                    <p:cond delay="0"/>
                                  </p:stCondLst>
                                  <p:childTnLst>
                                    <p:animEffect transition="out" filter="fade">
                                      <p:cBhvr>
                                        <p:cTn id="98" dur="2000"/>
                                        <p:tgtEl>
                                          <p:spTgt spid="92"/>
                                        </p:tgtEl>
                                      </p:cBhvr>
                                    </p:animEffect>
                                    <p:set>
                                      <p:cBhvr>
                                        <p:cTn id="99" dur="1" fill="hold">
                                          <p:stCondLst>
                                            <p:cond delay="1999"/>
                                          </p:stCondLst>
                                        </p:cTn>
                                        <p:tgtEl>
                                          <p:spTgt spid="92"/>
                                        </p:tgtEl>
                                        <p:attrNameLst>
                                          <p:attrName>style.visibility</p:attrName>
                                        </p:attrNameLst>
                                      </p:cBhvr>
                                      <p:to>
                                        <p:strVal val="hidden"/>
                                      </p:to>
                                    </p:set>
                                  </p:childTnLst>
                                </p:cTn>
                              </p:par>
                              <p:par>
                                <p:cTn id="100" presetID="21" presetClass="entr" presetSubtype="1" fill="hold" grpId="0" nodeType="withEffect">
                                  <p:stCondLst>
                                    <p:cond delay="0"/>
                                  </p:stCondLst>
                                  <p:childTnLst>
                                    <p:set>
                                      <p:cBhvr>
                                        <p:cTn id="101" dur="1" fill="hold">
                                          <p:stCondLst>
                                            <p:cond delay="0"/>
                                          </p:stCondLst>
                                        </p:cTn>
                                        <p:tgtEl>
                                          <p:spTgt spid="34"/>
                                        </p:tgtEl>
                                        <p:attrNameLst>
                                          <p:attrName>style.visibility</p:attrName>
                                        </p:attrNameLst>
                                      </p:cBhvr>
                                      <p:to>
                                        <p:strVal val="visible"/>
                                      </p:to>
                                    </p:set>
                                    <p:animEffect transition="in" filter="wheel(1)">
                                      <p:cBhvr>
                                        <p:cTn id="102" dur="2000"/>
                                        <p:tgtEl>
                                          <p:spTgt spid="34"/>
                                        </p:tgtEl>
                                      </p:cBhvr>
                                    </p:animEffect>
                                  </p:childTnLst>
                                </p:cTn>
                              </p:par>
                            </p:childTnLst>
                          </p:cTn>
                        </p:par>
                        <p:par>
                          <p:cTn id="103" fill="hold">
                            <p:stCondLst>
                              <p:cond delay="31000"/>
                            </p:stCondLst>
                            <p:childTnLst>
                              <p:par>
                                <p:cTn id="104" presetID="22" presetClass="entr" presetSubtype="8" fill="hold" nodeType="afterEffect">
                                  <p:stCondLst>
                                    <p:cond delay="0"/>
                                  </p:stCondLst>
                                  <p:childTnLst>
                                    <p:set>
                                      <p:cBhvr>
                                        <p:cTn id="105" dur="1" fill="hold">
                                          <p:stCondLst>
                                            <p:cond delay="0"/>
                                          </p:stCondLst>
                                        </p:cTn>
                                        <p:tgtEl>
                                          <p:spTgt spid="5"/>
                                        </p:tgtEl>
                                        <p:attrNameLst>
                                          <p:attrName>style.visibility</p:attrName>
                                        </p:attrNameLst>
                                      </p:cBhvr>
                                      <p:to>
                                        <p:strVal val="visible"/>
                                      </p:to>
                                    </p:set>
                                    <p:animEffect transition="in" filter="wipe(left)">
                                      <p:cBhvr>
                                        <p:cTn id="106" dur="3000"/>
                                        <p:tgtEl>
                                          <p:spTgt spid="5"/>
                                        </p:tgtEl>
                                      </p:cBhvr>
                                    </p:animEffect>
                                  </p:childTnLst>
                                </p:cTn>
                              </p:par>
                            </p:childTnLst>
                          </p:cTn>
                        </p:par>
                        <p:par>
                          <p:cTn id="107" fill="hold">
                            <p:stCondLst>
                              <p:cond delay="34000"/>
                            </p:stCondLst>
                            <p:childTnLst>
                              <p:par>
                                <p:cTn id="108" presetID="22" presetClass="entr" presetSubtype="1" fill="hold" nodeType="afterEffect">
                                  <p:stCondLst>
                                    <p:cond delay="0"/>
                                  </p:stCondLst>
                                  <p:childTnLst>
                                    <p:set>
                                      <p:cBhvr>
                                        <p:cTn id="109" dur="1" fill="hold">
                                          <p:stCondLst>
                                            <p:cond delay="0"/>
                                          </p:stCondLst>
                                        </p:cTn>
                                        <p:tgtEl>
                                          <p:spTgt spid="102"/>
                                        </p:tgtEl>
                                        <p:attrNameLst>
                                          <p:attrName>style.visibility</p:attrName>
                                        </p:attrNameLst>
                                      </p:cBhvr>
                                      <p:to>
                                        <p:strVal val="visible"/>
                                      </p:to>
                                    </p:set>
                                    <p:animEffect transition="in" filter="wipe(up)">
                                      <p:cBhvr>
                                        <p:cTn id="110" dur="2000"/>
                                        <p:tgtEl>
                                          <p:spTgt spid="102"/>
                                        </p:tgtEl>
                                      </p:cBhvr>
                                    </p:animEffect>
                                  </p:childTnLst>
                                </p:cTn>
                              </p:par>
                            </p:childTnLst>
                          </p:cTn>
                        </p:par>
                        <p:par>
                          <p:cTn id="111" fill="hold">
                            <p:stCondLst>
                              <p:cond delay="36000"/>
                            </p:stCondLst>
                            <p:childTnLst>
                              <p:par>
                                <p:cTn id="112" presetID="10" presetClass="entr" presetSubtype="0" fill="hold" grpId="0" nodeType="afterEffect">
                                  <p:stCondLst>
                                    <p:cond delay="0"/>
                                  </p:stCondLst>
                                  <p:childTnLst>
                                    <p:set>
                                      <p:cBhvr>
                                        <p:cTn id="113" dur="1" fill="hold">
                                          <p:stCondLst>
                                            <p:cond delay="0"/>
                                          </p:stCondLst>
                                        </p:cTn>
                                        <p:tgtEl>
                                          <p:spTgt spid="114"/>
                                        </p:tgtEl>
                                        <p:attrNameLst>
                                          <p:attrName>style.visibility</p:attrName>
                                        </p:attrNameLst>
                                      </p:cBhvr>
                                      <p:to>
                                        <p:strVal val="visible"/>
                                      </p:to>
                                    </p:set>
                                    <p:animEffect transition="in" filter="fade">
                                      <p:cBhvr>
                                        <p:cTn id="114" dur="2000"/>
                                        <p:tgtEl>
                                          <p:spTgt spid="114"/>
                                        </p:tgtEl>
                                      </p:cBhvr>
                                    </p:animEffect>
                                  </p:childTnLst>
                                </p:cTn>
                              </p:par>
                              <p:par>
                                <p:cTn id="115" presetID="10" presetClass="exit" presetSubtype="0" fill="hold" grpId="1" nodeType="withEffect">
                                  <p:stCondLst>
                                    <p:cond delay="0"/>
                                  </p:stCondLst>
                                  <p:childTnLst>
                                    <p:animEffect transition="out" filter="fade">
                                      <p:cBhvr>
                                        <p:cTn id="116" dur="2000"/>
                                        <p:tgtEl>
                                          <p:spTgt spid="34"/>
                                        </p:tgtEl>
                                      </p:cBhvr>
                                    </p:animEffect>
                                    <p:set>
                                      <p:cBhvr>
                                        <p:cTn id="117" dur="1" fill="hold">
                                          <p:stCondLst>
                                            <p:cond delay="1999"/>
                                          </p:stCondLst>
                                        </p:cTn>
                                        <p:tgtEl>
                                          <p:spTgt spid="34"/>
                                        </p:tgtEl>
                                        <p:attrNameLst>
                                          <p:attrName>style.visibility</p:attrName>
                                        </p:attrNameLst>
                                      </p:cBhvr>
                                      <p:to>
                                        <p:strVal val="hidden"/>
                                      </p:to>
                                    </p:set>
                                  </p:childTnLst>
                                </p:cTn>
                              </p:par>
                            </p:childTnLst>
                          </p:cTn>
                        </p:par>
                        <p:par>
                          <p:cTn id="118" fill="hold">
                            <p:stCondLst>
                              <p:cond delay="38000"/>
                            </p:stCondLst>
                            <p:childTnLst>
                              <p:par>
                                <p:cTn id="119" presetID="21" presetClass="entr" presetSubtype="1" fill="hold" grpId="2" nodeType="afterEffect">
                                  <p:stCondLst>
                                    <p:cond delay="0"/>
                                  </p:stCondLst>
                                  <p:childTnLst>
                                    <p:set>
                                      <p:cBhvr>
                                        <p:cTn id="120" dur="1" fill="hold">
                                          <p:stCondLst>
                                            <p:cond delay="0"/>
                                          </p:stCondLst>
                                        </p:cTn>
                                        <p:tgtEl>
                                          <p:spTgt spid="3"/>
                                        </p:tgtEl>
                                        <p:attrNameLst>
                                          <p:attrName>style.visibility</p:attrName>
                                        </p:attrNameLst>
                                      </p:cBhvr>
                                      <p:to>
                                        <p:strVal val="visible"/>
                                      </p:to>
                                    </p:set>
                                    <p:animEffect transition="in" filter="wheel(1)">
                                      <p:cBhvr>
                                        <p:cTn id="121" dur="2000"/>
                                        <p:tgtEl>
                                          <p:spTgt spid="3"/>
                                        </p:tgtEl>
                                      </p:cBhvr>
                                    </p:animEffect>
                                  </p:childTnLst>
                                </p:cTn>
                              </p:par>
                            </p:childTnLst>
                          </p:cTn>
                        </p:par>
                        <p:par>
                          <p:cTn id="122" fill="hold">
                            <p:stCondLst>
                              <p:cond delay="40000"/>
                            </p:stCondLst>
                            <p:childTnLst>
                              <p:par>
                                <p:cTn id="123" presetID="10" presetClass="exit" presetSubtype="0" fill="hold" grpId="1" nodeType="afterEffect">
                                  <p:stCondLst>
                                    <p:cond delay="0"/>
                                  </p:stCondLst>
                                  <p:childTnLst>
                                    <p:animEffect transition="out" filter="fade">
                                      <p:cBhvr>
                                        <p:cTn id="124" dur="2000"/>
                                        <p:tgtEl>
                                          <p:spTgt spid="113"/>
                                        </p:tgtEl>
                                      </p:cBhvr>
                                    </p:animEffect>
                                    <p:set>
                                      <p:cBhvr>
                                        <p:cTn id="125" dur="1" fill="hold">
                                          <p:stCondLst>
                                            <p:cond delay="1999"/>
                                          </p:stCondLst>
                                        </p:cTn>
                                        <p:tgtEl>
                                          <p:spTgt spid="113"/>
                                        </p:tgtEl>
                                        <p:attrNameLst>
                                          <p:attrName>style.visibility</p:attrName>
                                        </p:attrNameLst>
                                      </p:cBhvr>
                                      <p:to>
                                        <p:strVal val="hidden"/>
                                      </p:to>
                                    </p:set>
                                  </p:childTnLst>
                                </p:cTn>
                              </p:par>
                              <p:par>
                                <p:cTn id="126" presetID="21" presetClass="entr" presetSubtype="1" fill="hold" grpId="2" nodeType="withEffect">
                                  <p:stCondLst>
                                    <p:cond delay="0"/>
                                  </p:stCondLst>
                                  <p:childTnLst>
                                    <p:set>
                                      <p:cBhvr>
                                        <p:cTn id="127" dur="1" fill="hold">
                                          <p:stCondLst>
                                            <p:cond delay="0"/>
                                          </p:stCondLst>
                                        </p:cTn>
                                        <p:tgtEl>
                                          <p:spTgt spid="67"/>
                                        </p:tgtEl>
                                        <p:attrNameLst>
                                          <p:attrName>style.visibility</p:attrName>
                                        </p:attrNameLst>
                                      </p:cBhvr>
                                      <p:to>
                                        <p:strVal val="visible"/>
                                      </p:to>
                                    </p:set>
                                    <p:animEffect transition="in" filter="wheel(1)">
                                      <p:cBhvr>
                                        <p:cTn id="128" dur="2000"/>
                                        <p:tgtEl>
                                          <p:spTgt spid="67"/>
                                        </p:tgtEl>
                                      </p:cBhvr>
                                    </p:animEffect>
                                  </p:childTnLst>
                                </p:cTn>
                              </p:par>
                              <p:par>
                                <p:cTn id="129" presetID="21" presetClass="entr" presetSubtype="1" fill="hold" grpId="2" nodeType="withEffect">
                                  <p:stCondLst>
                                    <p:cond delay="0"/>
                                  </p:stCondLst>
                                  <p:childTnLst>
                                    <p:set>
                                      <p:cBhvr>
                                        <p:cTn id="130" dur="1" fill="hold">
                                          <p:stCondLst>
                                            <p:cond delay="0"/>
                                          </p:stCondLst>
                                        </p:cTn>
                                        <p:tgtEl>
                                          <p:spTgt spid="68"/>
                                        </p:tgtEl>
                                        <p:attrNameLst>
                                          <p:attrName>style.visibility</p:attrName>
                                        </p:attrNameLst>
                                      </p:cBhvr>
                                      <p:to>
                                        <p:strVal val="visible"/>
                                      </p:to>
                                    </p:set>
                                    <p:animEffect transition="in" filter="wheel(1)">
                                      <p:cBhvr>
                                        <p:cTn id="131" dur="2000"/>
                                        <p:tgtEl>
                                          <p:spTgt spid="68"/>
                                        </p:tgtEl>
                                      </p:cBhvr>
                                    </p:animEffect>
                                  </p:childTnLst>
                                </p:cTn>
                              </p:par>
                              <p:par>
                                <p:cTn id="132" presetID="10" presetClass="exit" presetSubtype="0" fill="hold" nodeType="withEffect">
                                  <p:stCondLst>
                                    <p:cond delay="0"/>
                                  </p:stCondLst>
                                  <p:childTnLst>
                                    <p:animEffect transition="out" filter="fade">
                                      <p:cBhvr>
                                        <p:cTn id="133" dur="2000"/>
                                        <p:tgtEl>
                                          <p:spTgt spid="102"/>
                                        </p:tgtEl>
                                      </p:cBhvr>
                                    </p:animEffect>
                                    <p:set>
                                      <p:cBhvr>
                                        <p:cTn id="134" dur="1" fill="hold">
                                          <p:stCondLst>
                                            <p:cond delay="1999"/>
                                          </p:stCondLst>
                                        </p:cTn>
                                        <p:tgtEl>
                                          <p:spTgt spid="102"/>
                                        </p:tgtEl>
                                        <p:attrNameLst>
                                          <p:attrName>style.visibility</p:attrName>
                                        </p:attrNameLst>
                                      </p:cBhvr>
                                      <p:to>
                                        <p:strVal val="hidden"/>
                                      </p:to>
                                    </p:set>
                                  </p:childTnLst>
                                </p:cTn>
                              </p:par>
                              <p:par>
                                <p:cTn id="135" presetID="21" presetClass="entr" presetSubtype="1" fill="hold" grpId="2" nodeType="withEffect">
                                  <p:stCondLst>
                                    <p:cond delay="0"/>
                                  </p:stCondLst>
                                  <p:childTnLst>
                                    <p:set>
                                      <p:cBhvr>
                                        <p:cTn id="136" dur="1" fill="hold">
                                          <p:stCondLst>
                                            <p:cond delay="0"/>
                                          </p:stCondLst>
                                        </p:cTn>
                                        <p:tgtEl>
                                          <p:spTgt spid="69"/>
                                        </p:tgtEl>
                                        <p:attrNameLst>
                                          <p:attrName>style.visibility</p:attrName>
                                        </p:attrNameLst>
                                      </p:cBhvr>
                                      <p:to>
                                        <p:strVal val="visible"/>
                                      </p:to>
                                    </p:set>
                                    <p:animEffect transition="in" filter="wheel(1)">
                                      <p:cBhvr>
                                        <p:cTn id="137" dur="2000"/>
                                        <p:tgtEl>
                                          <p:spTgt spid="69"/>
                                        </p:tgtEl>
                                      </p:cBhvr>
                                    </p:animEffect>
                                  </p:childTnLst>
                                </p:cTn>
                              </p:par>
                              <p:par>
                                <p:cTn id="138" presetID="21" presetClass="entr" presetSubtype="1" fill="hold" grpId="2" nodeType="withEffect">
                                  <p:stCondLst>
                                    <p:cond delay="0"/>
                                  </p:stCondLst>
                                  <p:childTnLst>
                                    <p:set>
                                      <p:cBhvr>
                                        <p:cTn id="139" dur="1" fill="hold">
                                          <p:stCondLst>
                                            <p:cond delay="0"/>
                                          </p:stCondLst>
                                        </p:cTn>
                                        <p:tgtEl>
                                          <p:spTgt spid="70"/>
                                        </p:tgtEl>
                                        <p:attrNameLst>
                                          <p:attrName>style.visibility</p:attrName>
                                        </p:attrNameLst>
                                      </p:cBhvr>
                                      <p:to>
                                        <p:strVal val="visible"/>
                                      </p:to>
                                    </p:set>
                                    <p:animEffect transition="in" filter="wheel(1)">
                                      <p:cBhvr>
                                        <p:cTn id="140" dur="2000"/>
                                        <p:tgtEl>
                                          <p:spTgt spid="70"/>
                                        </p:tgtEl>
                                      </p:cBhvr>
                                    </p:animEffect>
                                  </p:childTnLst>
                                </p:cTn>
                              </p:par>
                              <p:par>
                                <p:cTn id="141" presetID="21" presetClass="entr" presetSubtype="1" fill="hold" grpId="2" nodeType="withEffect">
                                  <p:stCondLst>
                                    <p:cond delay="0"/>
                                  </p:stCondLst>
                                  <p:childTnLst>
                                    <p:set>
                                      <p:cBhvr>
                                        <p:cTn id="142" dur="1" fill="hold">
                                          <p:stCondLst>
                                            <p:cond delay="0"/>
                                          </p:stCondLst>
                                        </p:cTn>
                                        <p:tgtEl>
                                          <p:spTgt spid="71"/>
                                        </p:tgtEl>
                                        <p:attrNameLst>
                                          <p:attrName>style.visibility</p:attrName>
                                        </p:attrNameLst>
                                      </p:cBhvr>
                                      <p:to>
                                        <p:strVal val="visible"/>
                                      </p:to>
                                    </p:set>
                                    <p:animEffect transition="in" filter="wheel(1)">
                                      <p:cBhvr>
                                        <p:cTn id="143" dur="2000"/>
                                        <p:tgtEl>
                                          <p:spTgt spid="71"/>
                                        </p:tgtEl>
                                      </p:cBhvr>
                                    </p:animEffect>
                                  </p:childTnLst>
                                </p:cTn>
                              </p:par>
                              <p:par>
                                <p:cTn id="144" presetID="21" presetClass="entr" presetSubtype="1" fill="hold" grpId="2" nodeType="withEffect">
                                  <p:stCondLst>
                                    <p:cond delay="0"/>
                                  </p:stCondLst>
                                  <p:childTnLst>
                                    <p:set>
                                      <p:cBhvr>
                                        <p:cTn id="145" dur="1" fill="hold">
                                          <p:stCondLst>
                                            <p:cond delay="0"/>
                                          </p:stCondLst>
                                        </p:cTn>
                                        <p:tgtEl>
                                          <p:spTgt spid="72"/>
                                        </p:tgtEl>
                                        <p:attrNameLst>
                                          <p:attrName>style.visibility</p:attrName>
                                        </p:attrNameLst>
                                      </p:cBhvr>
                                      <p:to>
                                        <p:strVal val="visible"/>
                                      </p:to>
                                    </p:set>
                                    <p:animEffect transition="in" filter="wheel(1)">
                                      <p:cBhvr>
                                        <p:cTn id="146" dur="2000"/>
                                        <p:tgtEl>
                                          <p:spTgt spid="72"/>
                                        </p:tgtEl>
                                      </p:cBhvr>
                                    </p:animEffect>
                                  </p:childTnLst>
                                </p:cTn>
                              </p:par>
                            </p:childTnLst>
                          </p:cTn>
                        </p:par>
                        <p:par>
                          <p:cTn id="147" fill="hold">
                            <p:stCondLst>
                              <p:cond delay="42000"/>
                            </p:stCondLst>
                            <p:childTnLst>
                              <p:par>
                                <p:cTn id="148" presetID="10" presetClass="exit" presetSubtype="0" fill="hold" nodeType="afterEffect">
                                  <p:stCondLst>
                                    <p:cond delay="0"/>
                                  </p:stCondLst>
                                  <p:childTnLst>
                                    <p:animEffect transition="out" filter="fade">
                                      <p:cBhvr>
                                        <p:cTn id="149" dur="2000"/>
                                        <p:tgtEl>
                                          <p:spTgt spid="5"/>
                                        </p:tgtEl>
                                      </p:cBhvr>
                                    </p:animEffect>
                                    <p:set>
                                      <p:cBhvr>
                                        <p:cTn id="150" dur="1" fill="hold">
                                          <p:stCondLst>
                                            <p:cond delay="1999"/>
                                          </p:stCondLst>
                                        </p:cTn>
                                        <p:tgtEl>
                                          <p:spTgt spid="5"/>
                                        </p:tgtEl>
                                        <p:attrNameLst>
                                          <p:attrName>style.visibility</p:attrName>
                                        </p:attrNameLst>
                                      </p:cBhvr>
                                      <p:to>
                                        <p:strVal val="hidden"/>
                                      </p:to>
                                    </p:set>
                                  </p:childTnLst>
                                </p:cTn>
                              </p:par>
                            </p:childTnLst>
                          </p:cTn>
                        </p:par>
                        <p:par>
                          <p:cTn id="151" fill="hold">
                            <p:stCondLst>
                              <p:cond delay="44000"/>
                            </p:stCondLst>
                            <p:childTnLst>
                              <p:par>
                                <p:cTn id="152" presetID="10" presetClass="exit" presetSubtype="0" fill="hold" grpId="1" nodeType="afterEffect">
                                  <p:stCondLst>
                                    <p:cond delay="0"/>
                                  </p:stCondLst>
                                  <p:childTnLst>
                                    <p:animEffect transition="out" filter="fade">
                                      <p:cBhvr>
                                        <p:cTn id="153" dur="2000"/>
                                        <p:tgtEl>
                                          <p:spTgt spid="114"/>
                                        </p:tgtEl>
                                      </p:cBhvr>
                                    </p:animEffect>
                                    <p:set>
                                      <p:cBhvr>
                                        <p:cTn id="154" dur="1" fill="hold">
                                          <p:stCondLst>
                                            <p:cond delay="1999"/>
                                          </p:stCondLst>
                                        </p:cTn>
                                        <p:tgtEl>
                                          <p:spTgt spid="1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67" grpId="0" animBg="1"/>
      <p:bldP spid="67" grpId="1" animBg="1"/>
      <p:bldP spid="67" grpId="2" animBg="1"/>
      <p:bldP spid="68" grpId="0" animBg="1"/>
      <p:bldP spid="68" grpId="1" animBg="1"/>
      <p:bldP spid="68" grpId="2" animBg="1"/>
      <p:bldP spid="69" grpId="0" animBg="1"/>
      <p:bldP spid="69" grpId="1" animBg="1"/>
      <p:bldP spid="69" grpId="2" animBg="1"/>
      <p:bldP spid="70" grpId="0" animBg="1"/>
      <p:bldP spid="70" grpId="1" animBg="1"/>
      <p:bldP spid="70" grpId="2" animBg="1"/>
      <p:bldP spid="71" grpId="0" animBg="1"/>
      <p:bldP spid="71" grpId="1" animBg="1"/>
      <p:bldP spid="71" grpId="2" animBg="1"/>
      <p:bldP spid="72" grpId="0" animBg="1"/>
      <p:bldP spid="72" grpId="1" animBg="1"/>
      <p:bldP spid="72" grpId="2" animBg="1"/>
      <p:bldP spid="92" grpId="0" animBg="1"/>
      <p:bldP spid="92" grpId="1" animBg="1"/>
      <p:bldP spid="110" grpId="0"/>
      <p:bldP spid="110" grpId="1"/>
      <p:bldP spid="111" grpId="0"/>
      <p:bldP spid="111" grpId="1"/>
      <p:bldP spid="112" grpId="0"/>
      <p:bldP spid="112" grpId="1"/>
      <p:bldP spid="113" grpId="0"/>
      <p:bldP spid="113" grpId="1"/>
      <p:bldP spid="114" grpId="0"/>
      <p:bldP spid="114" grpId="1"/>
      <p:bldP spid="34" grpId="0" animBg="1"/>
      <p:bldP spid="34"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3"/>
          <p:cNvSpPr>
            <a:spLocks noChangeArrowheads="1"/>
          </p:cNvSpPr>
          <p:nvPr/>
        </p:nvSpPr>
        <p:spPr bwMode="auto">
          <a:xfrm>
            <a:off x="7019925" y="6308725"/>
            <a:ext cx="2124075" cy="628650"/>
          </a:xfrm>
          <a:prstGeom prst="rect">
            <a:avLst/>
          </a:prstGeom>
          <a:solidFill>
            <a:srgbClr val="0655AC"/>
          </a:solidFill>
          <a:ln w="9525">
            <a:noFill/>
            <a:miter lim="800000"/>
            <a:headEnd/>
            <a:tailEnd/>
          </a:ln>
        </p:spPr>
        <p:txBody>
          <a:bodyPr wrap="none" anchor="ctr"/>
          <a:lstStyle/>
          <a:p>
            <a:endParaRPr lang="de-DE"/>
          </a:p>
        </p:txBody>
      </p:sp>
      <p:sp>
        <p:nvSpPr>
          <p:cNvPr id="38917" name="Rectangle 4"/>
          <p:cNvSpPr>
            <a:spLocks noChangeArrowheads="1"/>
          </p:cNvSpPr>
          <p:nvPr/>
        </p:nvSpPr>
        <p:spPr bwMode="auto">
          <a:xfrm>
            <a:off x="6659563" y="6559550"/>
            <a:ext cx="539750" cy="387350"/>
          </a:xfrm>
          <a:prstGeom prst="rect">
            <a:avLst/>
          </a:prstGeom>
          <a:solidFill>
            <a:srgbClr val="0655AC"/>
          </a:solidFill>
          <a:ln w="9525">
            <a:noFill/>
            <a:miter lim="800000"/>
            <a:headEnd/>
            <a:tailEnd/>
          </a:ln>
        </p:spPr>
        <p:txBody>
          <a:bodyPr wrap="none" anchor="ctr"/>
          <a:lstStyle/>
          <a:p>
            <a:endParaRPr lang="de-DE"/>
          </a:p>
        </p:txBody>
      </p:sp>
      <p:sp>
        <p:nvSpPr>
          <p:cNvPr id="38918" name="Oval 5"/>
          <p:cNvSpPr>
            <a:spLocks noChangeArrowheads="1"/>
          </p:cNvSpPr>
          <p:nvPr/>
        </p:nvSpPr>
        <p:spPr bwMode="auto">
          <a:xfrm>
            <a:off x="6659563" y="6310313"/>
            <a:ext cx="666750" cy="454025"/>
          </a:xfrm>
          <a:prstGeom prst="ellipse">
            <a:avLst/>
          </a:prstGeom>
          <a:solidFill>
            <a:srgbClr val="0655AC"/>
          </a:solidFill>
          <a:ln w="9525">
            <a:noFill/>
            <a:round/>
            <a:headEnd/>
            <a:tailEnd/>
          </a:ln>
        </p:spPr>
        <p:txBody>
          <a:bodyPr wrap="none" anchor="ctr"/>
          <a:lstStyle/>
          <a:p>
            <a:endParaRPr lang="de-DE"/>
          </a:p>
        </p:txBody>
      </p:sp>
      <p:pic>
        <p:nvPicPr>
          <p:cNvPr id="5122" name="Picture 2"/>
          <p:cNvPicPr>
            <a:picLocks noChangeAspect="1" noChangeArrowheads="1"/>
          </p:cNvPicPr>
          <p:nvPr/>
        </p:nvPicPr>
        <p:blipFill>
          <a:blip r:embed="rId3" cstate="print"/>
          <a:srcRect/>
          <a:stretch>
            <a:fillRect/>
          </a:stretch>
        </p:blipFill>
        <p:spPr bwMode="auto">
          <a:xfrm>
            <a:off x="1214414" y="1224900"/>
            <a:ext cx="6667546" cy="5000660"/>
          </a:xfrm>
          <a:prstGeom prst="rect">
            <a:avLst/>
          </a:prstGeom>
          <a:noFill/>
          <a:ln w="9525">
            <a:noFill/>
            <a:miter lim="800000"/>
            <a:headEnd/>
            <a:tailEnd/>
          </a:ln>
          <a:effectLst/>
        </p:spPr>
      </p:pic>
      <p:pic>
        <p:nvPicPr>
          <p:cNvPr id="5123" name="Picture 3"/>
          <p:cNvPicPr>
            <a:picLocks noChangeAspect="1" noChangeArrowheads="1"/>
          </p:cNvPicPr>
          <p:nvPr/>
        </p:nvPicPr>
        <p:blipFill>
          <a:blip r:embed="rId4" cstate="print"/>
          <a:srcRect/>
          <a:stretch>
            <a:fillRect/>
          </a:stretch>
        </p:blipFill>
        <p:spPr bwMode="auto">
          <a:xfrm>
            <a:off x="5000627" y="3196850"/>
            <a:ext cx="4024309" cy="3018232"/>
          </a:xfrm>
          <a:prstGeom prst="rect">
            <a:avLst/>
          </a:prstGeom>
          <a:noFill/>
          <a:ln w="9525">
            <a:noFill/>
            <a:miter lim="800000"/>
            <a:headEnd/>
            <a:tailEnd/>
          </a:ln>
          <a:effectLst/>
        </p:spPr>
      </p:pic>
      <p:sp>
        <p:nvSpPr>
          <p:cNvPr id="8" name="Text Box 6"/>
          <p:cNvSpPr txBox="1">
            <a:spLocks noChangeArrowheads="1"/>
          </p:cNvSpPr>
          <p:nvPr/>
        </p:nvSpPr>
        <p:spPr bwMode="auto">
          <a:xfrm>
            <a:off x="7000875" y="6308830"/>
            <a:ext cx="1785938" cy="523220"/>
          </a:xfrm>
          <a:prstGeom prst="rect">
            <a:avLst/>
          </a:prstGeom>
          <a:noFill/>
          <a:ln w="9525">
            <a:noFill/>
            <a:miter lim="800000"/>
            <a:headEnd/>
            <a:tailEnd/>
          </a:ln>
          <a:effectLst/>
        </p:spPr>
        <p:txBody>
          <a:bodyPr>
            <a:spAutoFit/>
          </a:bodyPr>
          <a:lstStyle/>
          <a:p>
            <a:pPr algn="l" eaLnBrk="0" hangingPunct="0">
              <a:defRPr/>
            </a:pPr>
            <a:r>
              <a:rPr lang="en-US" sz="1400" b="1" dirty="0" smtClean="0">
                <a:solidFill>
                  <a:schemeClr val="bg1"/>
                </a:solidFill>
                <a:effectLst>
                  <a:outerShdw blurRad="38100" dist="38100" dir="2700000" algn="tl">
                    <a:srgbClr val="C0C0C0"/>
                  </a:outerShdw>
                </a:effectLst>
              </a:rPr>
              <a:t>Marine </a:t>
            </a:r>
            <a:r>
              <a:rPr lang="en-US" sz="1400" b="1" dirty="0" err="1" smtClean="0">
                <a:solidFill>
                  <a:schemeClr val="bg1"/>
                </a:solidFill>
                <a:effectLst>
                  <a:outerShdw blurRad="38100" dist="38100" dir="2700000" algn="tl">
                    <a:srgbClr val="C0C0C0"/>
                  </a:outerShdw>
                </a:effectLst>
              </a:rPr>
              <a:t>Sensorsysteme</a:t>
            </a:r>
            <a:endParaRPr lang="en-US" sz="1400" b="1" dirty="0">
              <a:solidFill>
                <a:schemeClr val="bg1"/>
              </a:solidFill>
              <a:effectLst>
                <a:outerShdw blurRad="38100" dist="38100" dir="2700000" algn="tl">
                  <a:srgbClr val="C0C0C0"/>
                </a:outerShdw>
              </a:effectLst>
            </a:endParaRPr>
          </a:p>
        </p:txBody>
      </p:sp>
    </p:spTree>
    <p:extLst>
      <p:ext uri="{BB962C8B-B14F-4D97-AF65-F5344CB8AC3E}">
        <p14:creationId xmlns:p14="http://schemas.microsoft.com/office/powerpoint/2010/main" val="11692307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fade">
                                      <p:cBhvr>
                                        <p:cTn id="7" dur="2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3" cstate="print"/>
          <a:srcRect/>
          <a:stretch>
            <a:fillRect/>
          </a:stretch>
        </p:blipFill>
        <p:spPr bwMode="auto">
          <a:xfrm>
            <a:off x="1285852" y="1214422"/>
            <a:ext cx="7000924" cy="5643578"/>
          </a:xfrm>
          <a:prstGeom prst="rect">
            <a:avLst/>
          </a:prstGeom>
          <a:noFill/>
          <a:ln w="9525">
            <a:noFill/>
            <a:miter lim="800000"/>
            <a:headEnd/>
            <a:tailEnd/>
          </a:ln>
          <a:effectLst/>
        </p:spPr>
      </p:pic>
      <p:sp>
        <p:nvSpPr>
          <p:cNvPr id="38916" name="Rectangle 3"/>
          <p:cNvSpPr>
            <a:spLocks noChangeArrowheads="1"/>
          </p:cNvSpPr>
          <p:nvPr/>
        </p:nvSpPr>
        <p:spPr bwMode="auto">
          <a:xfrm>
            <a:off x="7019925" y="6308725"/>
            <a:ext cx="2124075" cy="628650"/>
          </a:xfrm>
          <a:prstGeom prst="rect">
            <a:avLst/>
          </a:prstGeom>
          <a:solidFill>
            <a:srgbClr val="0655AC"/>
          </a:solidFill>
          <a:ln w="9525">
            <a:noFill/>
            <a:miter lim="800000"/>
            <a:headEnd/>
            <a:tailEnd/>
          </a:ln>
        </p:spPr>
        <p:txBody>
          <a:bodyPr wrap="none" anchor="ctr"/>
          <a:lstStyle/>
          <a:p>
            <a:endParaRPr lang="de-DE"/>
          </a:p>
        </p:txBody>
      </p:sp>
      <p:sp>
        <p:nvSpPr>
          <p:cNvPr id="38917" name="Rectangle 4"/>
          <p:cNvSpPr>
            <a:spLocks noChangeArrowheads="1"/>
          </p:cNvSpPr>
          <p:nvPr/>
        </p:nvSpPr>
        <p:spPr bwMode="auto">
          <a:xfrm>
            <a:off x="6659563" y="6559550"/>
            <a:ext cx="539750" cy="387350"/>
          </a:xfrm>
          <a:prstGeom prst="rect">
            <a:avLst/>
          </a:prstGeom>
          <a:solidFill>
            <a:srgbClr val="0655AC"/>
          </a:solidFill>
          <a:ln w="9525">
            <a:noFill/>
            <a:miter lim="800000"/>
            <a:headEnd/>
            <a:tailEnd/>
          </a:ln>
        </p:spPr>
        <p:txBody>
          <a:bodyPr wrap="none" anchor="ctr"/>
          <a:lstStyle/>
          <a:p>
            <a:endParaRPr lang="de-DE"/>
          </a:p>
        </p:txBody>
      </p:sp>
      <p:sp>
        <p:nvSpPr>
          <p:cNvPr id="38918" name="Oval 5"/>
          <p:cNvSpPr>
            <a:spLocks noChangeArrowheads="1"/>
          </p:cNvSpPr>
          <p:nvPr/>
        </p:nvSpPr>
        <p:spPr bwMode="auto">
          <a:xfrm>
            <a:off x="6659563" y="6310313"/>
            <a:ext cx="666750" cy="454025"/>
          </a:xfrm>
          <a:prstGeom prst="ellipse">
            <a:avLst/>
          </a:prstGeom>
          <a:solidFill>
            <a:srgbClr val="0655AC"/>
          </a:solidFill>
          <a:ln w="9525">
            <a:noFill/>
            <a:round/>
            <a:headEnd/>
            <a:tailEnd/>
          </a:ln>
        </p:spPr>
        <p:txBody>
          <a:bodyPr wrap="none" anchor="ctr"/>
          <a:lstStyle/>
          <a:p>
            <a:endParaRPr lang="de-DE"/>
          </a:p>
        </p:txBody>
      </p:sp>
      <p:sp>
        <p:nvSpPr>
          <p:cNvPr id="8" name="Text Box 6"/>
          <p:cNvSpPr txBox="1">
            <a:spLocks noChangeArrowheads="1"/>
          </p:cNvSpPr>
          <p:nvPr/>
        </p:nvSpPr>
        <p:spPr bwMode="auto">
          <a:xfrm>
            <a:off x="7000875" y="6308830"/>
            <a:ext cx="1785938" cy="523220"/>
          </a:xfrm>
          <a:prstGeom prst="rect">
            <a:avLst/>
          </a:prstGeom>
          <a:noFill/>
          <a:ln w="9525">
            <a:noFill/>
            <a:miter lim="800000"/>
            <a:headEnd/>
            <a:tailEnd/>
          </a:ln>
          <a:effectLst/>
        </p:spPr>
        <p:txBody>
          <a:bodyPr>
            <a:spAutoFit/>
          </a:bodyPr>
          <a:lstStyle/>
          <a:p>
            <a:pPr algn="l" eaLnBrk="0" hangingPunct="0">
              <a:defRPr/>
            </a:pPr>
            <a:r>
              <a:rPr lang="en-US" sz="1400" b="1" dirty="0" smtClean="0">
                <a:solidFill>
                  <a:schemeClr val="bg1"/>
                </a:solidFill>
                <a:effectLst>
                  <a:outerShdw blurRad="38100" dist="38100" dir="2700000" algn="tl">
                    <a:srgbClr val="C0C0C0"/>
                  </a:outerShdw>
                </a:effectLst>
              </a:rPr>
              <a:t>Marine </a:t>
            </a:r>
            <a:r>
              <a:rPr lang="en-US" sz="1400" b="1" dirty="0" err="1" smtClean="0">
                <a:solidFill>
                  <a:schemeClr val="bg1"/>
                </a:solidFill>
                <a:effectLst>
                  <a:outerShdw blurRad="38100" dist="38100" dir="2700000" algn="tl">
                    <a:srgbClr val="C0C0C0"/>
                  </a:outerShdw>
                </a:effectLst>
              </a:rPr>
              <a:t>Sensorsysteme</a:t>
            </a:r>
            <a:endParaRPr lang="en-US" sz="1400" b="1" dirty="0">
              <a:solidFill>
                <a:schemeClr val="bg1"/>
              </a:solidFill>
              <a:effectLst>
                <a:outerShdw blurRad="38100" dist="38100" dir="2700000" algn="tl">
                  <a:srgbClr val="C0C0C0"/>
                </a:outerShdw>
              </a:effectLst>
            </a:endParaRPr>
          </a:p>
        </p:txBody>
      </p:sp>
      <p:sp>
        <p:nvSpPr>
          <p:cNvPr id="7" name="Rechteck 6">
            <a:hlinkClick r:id="rId4"/>
          </p:cNvPr>
          <p:cNvSpPr/>
          <p:nvPr/>
        </p:nvSpPr>
        <p:spPr>
          <a:xfrm>
            <a:off x="4857752" y="5286388"/>
            <a:ext cx="4572000" cy="646331"/>
          </a:xfrm>
          <a:prstGeom prst="rect">
            <a:avLst/>
          </a:prstGeom>
        </p:spPr>
        <p:txBody>
          <a:bodyPr>
            <a:spAutoFit/>
          </a:bodyPr>
          <a:lstStyle/>
          <a:p>
            <a:r>
              <a:rPr lang="de-DE" sz="1200" dirty="0" err="1" smtClean="0">
                <a:solidFill>
                  <a:srgbClr val="33CCCC"/>
                </a:solidFill>
                <a:latin typeface="Myriad Pro" pitchFamily="34" charset="0"/>
              </a:rPr>
              <a:t>http://www.icbm.de/service/</a:t>
            </a:r>
            <a:r>
              <a:rPr lang="de-DE" sz="1200" dirty="0" smtClean="0">
                <a:solidFill>
                  <a:srgbClr val="33CCCC"/>
                </a:solidFill>
                <a:latin typeface="Myriad Pro" pitchFamily="34" charset="0"/>
              </a:rPr>
              <a:t/>
            </a:r>
            <a:br>
              <a:rPr lang="de-DE" sz="1200" dirty="0" smtClean="0">
                <a:solidFill>
                  <a:srgbClr val="33CCCC"/>
                </a:solidFill>
                <a:latin typeface="Myriad Pro" pitchFamily="34" charset="0"/>
              </a:rPr>
            </a:br>
            <a:r>
              <a:rPr lang="de-DE" sz="1200" dirty="0" err="1" smtClean="0">
                <a:solidFill>
                  <a:srgbClr val="33CCCC"/>
                </a:solidFill>
                <a:latin typeface="Myriad Pro" pitchFamily="34" charset="0"/>
              </a:rPr>
              <a:t>fuer</a:t>
            </a:r>
            <a:r>
              <a:rPr lang="de-DE" sz="1200" dirty="0" smtClean="0">
                <a:solidFill>
                  <a:srgbClr val="33CCCC"/>
                </a:solidFill>
                <a:latin typeface="Myriad Pro" pitchFamily="34" charset="0"/>
              </a:rPr>
              <a:t>-das-</a:t>
            </a:r>
            <a:r>
              <a:rPr lang="de-DE" sz="1200" dirty="0" err="1" smtClean="0">
                <a:solidFill>
                  <a:srgbClr val="33CCCC"/>
                </a:solidFill>
                <a:latin typeface="Myriad Pro" pitchFamily="34" charset="0"/>
              </a:rPr>
              <a:t>institut</a:t>
            </a:r>
            <a:r>
              <a:rPr lang="de-DE" sz="1200" dirty="0" smtClean="0">
                <a:solidFill>
                  <a:srgbClr val="33CCCC"/>
                </a:solidFill>
                <a:latin typeface="Myriad Pro" pitchFamily="34" charset="0"/>
              </a:rPr>
              <a:t>/</a:t>
            </a:r>
            <a:r>
              <a:rPr lang="de-DE" sz="1200" dirty="0" err="1" smtClean="0">
                <a:solidFill>
                  <a:srgbClr val="33CCCC"/>
                </a:solidFill>
                <a:latin typeface="Myriad Pro" pitchFamily="34" charset="0"/>
              </a:rPr>
              <a:t>oeffentlichkeitsarbeit</a:t>
            </a:r>
            <a:r>
              <a:rPr lang="de-DE" sz="1200" dirty="0" smtClean="0">
                <a:solidFill>
                  <a:srgbClr val="33CCCC"/>
                </a:solidFill>
                <a:latin typeface="Myriad Pro" pitchFamily="34" charset="0"/>
              </a:rPr>
              <a:t>/</a:t>
            </a:r>
            <a:r>
              <a:rPr lang="de-DE" sz="1200" dirty="0" err="1" smtClean="0">
                <a:solidFill>
                  <a:srgbClr val="33CCCC"/>
                </a:solidFill>
                <a:latin typeface="Myriad Pro" pitchFamily="34" charset="0"/>
              </a:rPr>
              <a:t>pm</a:t>
            </a:r>
            <a:r>
              <a:rPr lang="de-DE" sz="1200" dirty="0" smtClean="0">
                <a:solidFill>
                  <a:srgbClr val="33CCCC"/>
                </a:solidFill>
                <a:latin typeface="Myriad Pro" pitchFamily="34" charset="0"/>
              </a:rPr>
              <a:t>/</a:t>
            </a:r>
            <a:br>
              <a:rPr lang="de-DE" sz="1200" dirty="0" smtClean="0">
                <a:solidFill>
                  <a:srgbClr val="33CCCC"/>
                </a:solidFill>
                <a:latin typeface="Myriad Pro" pitchFamily="34" charset="0"/>
              </a:rPr>
            </a:br>
            <a:r>
              <a:rPr lang="de-DE" sz="1200" dirty="0" err="1" smtClean="0">
                <a:solidFill>
                  <a:srgbClr val="33CCCC"/>
                </a:solidFill>
                <a:latin typeface="Myriad Pro" pitchFamily="34" charset="0"/>
              </a:rPr>
              <a:t>blue</a:t>
            </a:r>
            <a:r>
              <a:rPr lang="de-DE" sz="1200" dirty="0" smtClean="0">
                <a:solidFill>
                  <a:srgbClr val="33CCCC"/>
                </a:solidFill>
                <a:latin typeface="Myriad Pro" pitchFamily="34" charset="0"/>
              </a:rPr>
              <a:t>-</a:t>
            </a:r>
            <a:r>
              <a:rPr lang="de-DE" sz="1200" dirty="0" err="1" smtClean="0">
                <a:solidFill>
                  <a:srgbClr val="33CCCC"/>
                </a:solidFill>
                <a:latin typeface="Myriad Pro" pitchFamily="34" charset="0"/>
              </a:rPr>
              <a:t>info</a:t>
            </a:r>
            <a:r>
              <a:rPr lang="de-DE" sz="1200" dirty="0" smtClean="0">
                <a:solidFill>
                  <a:srgbClr val="33CCCC"/>
                </a:solidFill>
                <a:latin typeface="Myriad Pro" pitchFamily="34" charset="0"/>
              </a:rPr>
              <a:t>-</a:t>
            </a:r>
            <a:r>
              <a:rPr lang="de-DE" sz="1200" dirty="0" err="1" smtClean="0">
                <a:solidFill>
                  <a:srgbClr val="33CCCC"/>
                </a:solidFill>
                <a:latin typeface="Myriad Pro" pitchFamily="34" charset="0"/>
              </a:rPr>
              <a:t>days</a:t>
            </a:r>
            <a:r>
              <a:rPr lang="de-DE" sz="1200" dirty="0" smtClean="0">
                <a:solidFill>
                  <a:srgbClr val="33CCCC"/>
                </a:solidFill>
                <a:latin typeface="Myriad Pro" pitchFamily="34" charset="0"/>
              </a:rPr>
              <a:t>-open-</a:t>
            </a:r>
            <a:r>
              <a:rPr lang="de-DE" sz="1200" dirty="0" err="1" smtClean="0">
                <a:solidFill>
                  <a:srgbClr val="33CCCC"/>
                </a:solidFill>
                <a:latin typeface="Myriad Pro" pitchFamily="34" charset="0"/>
              </a:rPr>
              <a:t>house</a:t>
            </a:r>
            <a:r>
              <a:rPr lang="de-DE" sz="1200" dirty="0" smtClean="0">
                <a:solidFill>
                  <a:srgbClr val="33CCCC"/>
                </a:solidFill>
                <a:latin typeface="Myriad Pro" pitchFamily="34" charset="0"/>
              </a:rPr>
              <a:t>-</a:t>
            </a:r>
            <a:r>
              <a:rPr lang="de-DE" sz="1200" dirty="0" err="1" smtClean="0">
                <a:solidFill>
                  <a:srgbClr val="33CCCC"/>
                </a:solidFill>
                <a:latin typeface="Myriad Pro" pitchFamily="34" charset="0"/>
              </a:rPr>
              <a:t>event</a:t>
            </a:r>
            <a:r>
              <a:rPr lang="de-DE" sz="1200" dirty="0" smtClean="0">
                <a:latin typeface="Myriad Pro" pitchFamily="34" charset="0"/>
              </a:rPr>
              <a:t>/</a:t>
            </a:r>
            <a:endParaRPr lang="de-DE" sz="1200" dirty="0">
              <a:latin typeface="Myriad Pro" pitchFamily="34" charset="0"/>
            </a:endParaRPr>
          </a:p>
        </p:txBody>
      </p:sp>
    </p:spTree>
    <p:extLst>
      <p:ext uri="{BB962C8B-B14F-4D97-AF65-F5344CB8AC3E}">
        <p14:creationId xmlns:p14="http://schemas.microsoft.com/office/powerpoint/2010/main" val="8560669"/>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File:Secchi disks.svg"/>
          <p:cNvPicPr>
            <a:picLocks noChangeAspect="1" noChangeArrowheads="1"/>
          </p:cNvPicPr>
          <p:nvPr/>
        </p:nvPicPr>
        <p:blipFill>
          <a:blip r:embed="rId3" cstate="print"/>
          <a:srcRect/>
          <a:stretch>
            <a:fillRect/>
          </a:stretch>
        </p:blipFill>
        <p:spPr bwMode="auto">
          <a:xfrm>
            <a:off x="1428728" y="1928802"/>
            <a:ext cx="6215106" cy="4779010"/>
          </a:xfrm>
          <a:prstGeom prst="rect">
            <a:avLst/>
          </a:prstGeom>
          <a:noFill/>
        </p:spPr>
      </p:pic>
      <p:pic>
        <p:nvPicPr>
          <p:cNvPr id="134149" name="Picture 5"/>
          <p:cNvPicPr>
            <a:picLocks noChangeAspect="1" noChangeArrowheads="1"/>
          </p:cNvPicPr>
          <p:nvPr/>
        </p:nvPicPr>
        <p:blipFill>
          <a:blip r:embed="rId4" cstate="print"/>
          <a:srcRect/>
          <a:stretch>
            <a:fillRect/>
          </a:stretch>
        </p:blipFill>
        <p:spPr bwMode="auto">
          <a:xfrm>
            <a:off x="4388818" y="1500174"/>
            <a:ext cx="4755182" cy="43767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8916" name="Rectangle 3"/>
          <p:cNvSpPr>
            <a:spLocks noChangeArrowheads="1"/>
          </p:cNvSpPr>
          <p:nvPr/>
        </p:nvSpPr>
        <p:spPr bwMode="auto">
          <a:xfrm>
            <a:off x="7019925" y="6308725"/>
            <a:ext cx="2124075" cy="628650"/>
          </a:xfrm>
          <a:prstGeom prst="rect">
            <a:avLst/>
          </a:prstGeom>
          <a:solidFill>
            <a:srgbClr val="0655AC"/>
          </a:solidFill>
          <a:ln w="9525">
            <a:noFill/>
            <a:miter lim="800000"/>
            <a:headEnd/>
            <a:tailEnd/>
          </a:ln>
        </p:spPr>
        <p:txBody>
          <a:bodyPr wrap="none" anchor="ctr"/>
          <a:lstStyle/>
          <a:p>
            <a:endParaRPr lang="de-DE"/>
          </a:p>
        </p:txBody>
      </p:sp>
      <p:sp>
        <p:nvSpPr>
          <p:cNvPr id="38917" name="Rectangle 4"/>
          <p:cNvSpPr>
            <a:spLocks noChangeArrowheads="1"/>
          </p:cNvSpPr>
          <p:nvPr/>
        </p:nvSpPr>
        <p:spPr bwMode="auto">
          <a:xfrm>
            <a:off x="6659563" y="6559550"/>
            <a:ext cx="539750" cy="387350"/>
          </a:xfrm>
          <a:prstGeom prst="rect">
            <a:avLst/>
          </a:prstGeom>
          <a:solidFill>
            <a:srgbClr val="0655AC"/>
          </a:solidFill>
          <a:ln w="9525">
            <a:noFill/>
            <a:miter lim="800000"/>
            <a:headEnd/>
            <a:tailEnd/>
          </a:ln>
        </p:spPr>
        <p:txBody>
          <a:bodyPr wrap="none" anchor="ctr"/>
          <a:lstStyle/>
          <a:p>
            <a:endParaRPr lang="de-DE"/>
          </a:p>
        </p:txBody>
      </p:sp>
      <p:sp>
        <p:nvSpPr>
          <p:cNvPr id="38918" name="Oval 5"/>
          <p:cNvSpPr>
            <a:spLocks noChangeArrowheads="1"/>
          </p:cNvSpPr>
          <p:nvPr/>
        </p:nvSpPr>
        <p:spPr bwMode="auto">
          <a:xfrm>
            <a:off x="6659563" y="6310313"/>
            <a:ext cx="666750" cy="454025"/>
          </a:xfrm>
          <a:prstGeom prst="ellipse">
            <a:avLst/>
          </a:prstGeom>
          <a:solidFill>
            <a:srgbClr val="0655AC"/>
          </a:solidFill>
          <a:ln w="9525">
            <a:noFill/>
            <a:round/>
            <a:headEnd/>
            <a:tailEnd/>
          </a:ln>
        </p:spPr>
        <p:txBody>
          <a:bodyPr wrap="none" anchor="ctr"/>
          <a:lstStyle/>
          <a:p>
            <a:endParaRPr lang="de-DE"/>
          </a:p>
        </p:txBody>
      </p:sp>
      <p:sp>
        <p:nvSpPr>
          <p:cNvPr id="8" name="Text Box 6"/>
          <p:cNvSpPr txBox="1">
            <a:spLocks noChangeArrowheads="1"/>
          </p:cNvSpPr>
          <p:nvPr/>
        </p:nvSpPr>
        <p:spPr bwMode="auto">
          <a:xfrm>
            <a:off x="7000875" y="6308830"/>
            <a:ext cx="1785938" cy="523220"/>
          </a:xfrm>
          <a:prstGeom prst="rect">
            <a:avLst/>
          </a:prstGeom>
          <a:noFill/>
          <a:ln w="9525">
            <a:noFill/>
            <a:miter lim="800000"/>
            <a:headEnd/>
            <a:tailEnd/>
          </a:ln>
          <a:effectLst/>
        </p:spPr>
        <p:txBody>
          <a:bodyPr>
            <a:spAutoFit/>
          </a:bodyPr>
          <a:lstStyle/>
          <a:p>
            <a:pPr algn="l" eaLnBrk="0" hangingPunct="0">
              <a:defRPr/>
            </a:pPr>
            <a:r>
              <a:rPr lang="en-US" sz="1400" b="1" dirty="0" smtClean="0">
                <a:solidFill>
                  <a:schemeClr val="bg1"/>
                </a:solidFill>
                <a:effectLst>
                  <a:outerShdw blurRad="38100" dist="38100" dir="2700000" algn="tl">
                    <a:srgbClr val="C0C0C0"/>
                  </a:outerShdw>
                </a:effectLst>
              </a:rPr>
              <a:t>Marine </a:t>
            </a:r>
            <a:r>
              <a:rPr lang="en-US" sz="1400" b="1" dirty="0" err="1" smtClean="0">
                <a:solidFill>
                  <a:schemeClr val="bg1"/>
                </a:solidFill>
                <a:effectLst>
                  <a:outerShdw blurRad="38100" dist="38100" dir="2700000" algn="tl">
                    <a:srgbClr val="C0C0C0"/>
                  </a:outerShdw>
                </a:effectLst>
              </a:rPr>
              <a:t>Sensorsysteme</a:t>
            </a:r>
            <a:endParaRPr lang="en-US" sz="1400" b="1" dirty="0">
              <a:solidFill>
                <a:schemeClr val="bg1"/>
              </a:solidFill>
              <a:effectLst>
                <a:outerShdw blurRad="38100" dist="38100" dir="2700000" algn="tl">
                  <a:srgbClr val="C0C0C0"/>
                </a:outerShdw>
              </a:effectLst>
            </a:endParaRPr>
          </a:p>
        </p:txBody>
      </p:sp>
      <p:pic>
        <p:nvPicPr>
          <p:cNvPr id="134147" name="Picture 3"/>
          <p:cNvPicPr>
            <a:picLocks noChangeAspect="1" noChangeArrowheads="1"/>
          </p:cNvPicPr>
          <p:nvPr/>
        </p:nvPicPr>
        <p:blipFill>
          <a:blip r:embed="rId5" cstate="print"/>
          <a:srcRect/>
          <a:stretch>
            <a:fillRect/>
          </a:stretch>
        </p:blipFill>
        <p:spPr bwMode="auto">
          <a:xfrm>
            <a:off x="4797028" y="2071678"/>
            <a:ext cx="4346972" cy="34096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4148" name="Picture 4"/>
          <p:cNvPicPr>
            <a:picLocks noChangeAspect="1" noChangeArrowheads="1"/>
          </p:cNvPicPr>
          <p:nvPr/>
        </p:nvPicPr>
        <p:blipFill>
          <a:blip r:embed="rId6" cstate="print"/>
          <a:srcRect/>
          <a:stretch>
            <a:fillRect/>
          </a:stretch>
        </p:blipFill>
        <p:spPr bwMode="auto">
          <a:xfrm flipH="1">
            <a:off x="0" y="1500174"/>
            <a:ext cx="3714744" cy="47149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95807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4149"/>
                                        </p:tgtEl>
                                        <p:attrNameLst>
                                          <p:attrName>style.visibility</p:attrName>
                                        </p:attrNameLst>
                                      </p:cBhvr>
                                      <p:to>
                                        <p:strVal val="visible"/>
                                      </p:to>
                                    </p:set>
                                    <p:animEffect transition="in" filter="fade">
                                      <p:cBhvr>
                                        <p:cTn id="7" dur="2000"/>
                                        <p:tgtEl>
                                          <p:spTgt spid="1341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4147"/>
                                        </p:tgtEl>
                                        <p:attrNameLst>
                                          <p:attrName>style.visibility</p:attrName>
                                        </p:attrNameLst>
                                      </p:cBhvr>
                                      <p:to>
                                        <p:strVal val="visible"/>
                                      </p:to>
                                    </p:set>
                                    <p:animEffect transition="in" filter="fade">
                                      <p:cBhvr>
                                        <p:cTn id="12" dur="2000"/>
                                        <p:tgtEl>
                                          <p:spTgt spid="134147"/>
                                        </p:tgtEl>
                                      </p:cBhvr>
                                    </p:animEffect>
                                  </p:childTnLst>
                                </p:cTn>
                              </p:par>
                              <p:par>
                                <p:cTn id="13" presetID="10" presetClass="exit" presetSubtype="0" fill="hold" nodeType="withEffect">
                                  <p:stCondLst>
                                    <p:cond delay="0"/>
                                  </p:stCondLst>
                                  <p:childTnLst>
                                    <p:animEffect transition="out" filter="fade">
                                      <p:cBhvr>
                                        <p:cTn id="14" dur="2000"/>
                                        <p:tgtEl>
                                          <p:spTgt spid="134149"/>
                                        </p:tgtEl>
                                      </p:cBhvr>
                                    </p:animEffect>
                                    <p:set>
                                      <p:cBhvr>
                                        <p:cTn id="15" dur="1" fill="hold">
                                          <p:stCondLst>
                                            <p:cond delay="1999"/>
                                          </p:stCondLst>
                                        </p:cTn>
                                        <p:tgtEl>
                                          <p:spTgt spid="13414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4148"/>
                                        </p:tgtEl>
                                        <p:attrNameLst>
                                          <p:attrName>style.visibility</p:attrName>
                                        </p:attrNameLst>
                                      </p:cBhvr>
                                      <p:to>
                                        <p:strVal val="visible"/>
                                      </p:to>
                                    </p:set>
                                    <p:animEffect transition="in" filter="fade">
                                      <p:cBhvr>
                                        <p:cTn id="20" dur="2000"/>
                                        <p:tgtEl>
                                          <p:spTgt spid="134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10" name="Picture 10"/>
          <p:cNvPicPr>
            <a:picLocks noChangeAspect="1" noChangeArrowheads="1"/>
          </p:cNvPicPr>
          <p:nvPr/>
        </p:nvPicPr>
        <p:blipFill>
          <a:blip r:embed="rId3" cstate="print"/>
          <a:stretch>
            <a:fillRect/>
          </a:stretch>
        </p:blipFill>
        <p:spPr bwMode="auto">
          <a:xfrm>
            <a:off x="4932363" y="2066131"/>
            <a:ext cx="2838450" cy="2838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8915" name="Rectangle 2"/>
          <p:cNvSpPr>
            <a:spLocks noChangeArrowheads="1"/>
          </p:cNvSpPr>
          <p:nvPr/>
        </p:nvSpPr>
        <p:spPr bwMode="auto">
          <a:xfrm>
            <a:off x="1258888" y="1724025"/>
            <a:ext cx="3503612" cy="338138"/>
          </a:xfrm>
          <a:prstGeom prst="rect">
            <a:avLst/>
          </a:prstGeom>
          <a:noFill/>
          <a:ln w="9525">
            <a:noFill/>
            <a:miter lim="800000"/>
            <a:headEnd/>
            <a:tailEnd/>
          </a:ln>
        </p:spPr>
        <p:txBody>
          <a:bodyPr wrap="none">
            <a:spAutoFit/>
          </a:bodyPr>
          <a:lstStyle/>
          <a:p>
            <a:pPr algn="l">
              <a:spcBef>
                <a:spcPct val="20000"/>
              </a:spcBef>
            </a:pPr>
            <a:r>
              <a:rPr lang="de-DE" sz="1600" b="1">
                <a:solidFill>
                  <a:srgbClr val="000066"/>
                </a:solidFill>
              </a:rPr>
              <a:t>Arbeitsgruppe </a:t>
            </a:r>
            <a:r>
              <a:rPr lang="de-DE" sz="1600" b="1" i="1">
                <a:solidFill>
                  <a:srgbClr val="000066"/>
                </a:solidFill>
              </a:rPr>
              <a:t>Umweltbiochemie</a:t>
            </a:r>
          </a:p>
        </p:txBody>
      </p:sp>
      <p:sp>
        <p:nvSpPr>
          <p:cNvPr id="38916" name="Rectangle 3"/>
          <p:cNvSpPr>
            <a:spLocks noChangeArrowheads="1"/>
          </p:cNvSpPr>
          <p:nvPr/>
        </p:nvSpPr>
        <p:spPr bwMode="auto">
          <a:xfrm>
            <a:off x="7019925" y="6308725"/>
            <a:ext cx="2124075" cy="628650"/>
          </a:xfrm>
          <a:prstGeom prst="rect">
            <a:avLst/>
          </a:prstGeom>
          <a:solidFill>
            <a:srgbClr val="0655AC"/>
          </a:solidFill>
          <a:ln w="9525">
            <a:noFill/>
            <a:miter lim="800000"/>
            <a:headEnd/>
            <a:tailEnd/>
          </a:ln>
        </p:spPr>
        <p:txBody>
          <a:bodyPr wrap="none" anchor="ctr"/>
          <a:lstStyle/>
          <a:p>
            <a:endParaRPr lang="de-DE"/>
          </a:p>
        </p:txBody>
      </p:sp>
      <p:sp>
        <p:nvSpPr>
          <p:cNvPr id="38917" name="Rectangle 4"/>
          <p:cNvSpPr>
            <a:spLocks noChangeArrowheads="1"/>
          </p:cNvSpPr>
          <p:nvPr/>
        </p:nvSpPr>
        <p:spPr bwMode="auto">
          <a:xfrm>
            <a:off x="6659563" y="6559550"/>
            <a:ext cx="539750" cy="387350"/>
          </a:xfrm>
          <a:prstGeom prst="rect">
            <a:avLst/>
          </a:prstGeom>
          <a:solidFill>
            <a:srgbClr val="0655AC"/>
          </a:solidFill>
          <a:ln w="9525">
            <a:noFill/>
            <a:miter lim="800000"/>
            <a:headEnd/>
            <a:tailEnd/>
          </a:ln>
        </p:spPr>
        <p:txBody>
          <a:bodyPr wrap="none" anchor="ctr"/>
          <a:lstStyle/>
          <a:p>
            <a:endParaRPr lang="de-DE"/>
          </a:p>
        </p:txBody>
      </p:sp>
      <p:sp>
        <p:nvSpPr>
          <p:cNvPr id="38918" name="Oval 5"/>
          <p:cNvSpPr>
            <a:spLocks noChangeArrowheads="1"/>
          </p:cNvSpPr>
          <p:nvPr/>
        </p:nvSpPr>
        <p:spPr bwMode="auto">
          <a:xfrm>
            <a:off x="6659563" y="6310313"/>
            <a:ext cx="666750" cy="454025"/>
          </a:xfrm>
          <a:prstGeom prst="ellipse">
            <a:avLst/>
          </a:prstGeom>
          <a:solidFill>
            <a:srgbClr val="0655AC"/>
          </a:solidFill>
          <a:ln w="9525">
            <a:noFill/>
            <a:round/>
            <a:headEnd/>
            <a:tailEnd/>
          </a:ln>
        </p:spPr>
        <p:txBody>
          <a:bodyPr wrap="none" anchor="ctr"/>
          <a:lstStyle/>
          <a:p>
            <a:endParaRPr lang="de-DE"/>
          </a:p>
        </p:txBody>
      </p:sp>
      <p:sp>
        <p:nvSpPr>
          <p:cNvPr id="25606" name="Text Box 6"/>
          <p:cNvSpPr txBox="1">
            <a:spLocks noChangeArrowheads="1"/>
          </p:cNvSpPr>
          <p:nvPr/>
        </p:nvSpPr>
        <p:spPr bwMode="auto">
          <a:xfrm>
            <a:off x="7000875" y="6407150"/>
            <a:ext cx="1785938" cy="307975"/>
          </a:xfrm>
          <a:prstGeom prst="rect">
            <a:avLst/>
          </a:prstGeom>
          <a:noFill/>
          <a:ln w="9525">
            <a:noFill/>
            <a:miter lim="800000"/>
            <a:headEnd/>
            <a:tailEnd/>
          </a:ln>
          <a:effectLst/>
        </p:spPr>
        <p:txBody>
          <a:bodyPr>
            <a:spAutoFit/>
          </a:bodyPr>
          <a:lstStyle/>
          <a:p>
            <a:pPr algn="l" eaLnBrk="0" hangingPunct="0">
              <a:defRPr/>
            </a:pPr>
            <a:r>
              <a:rPr lang="en-US" sz="1400" b="1" dirty="0" err="1">
                <a:solidFill>
                  <a:schemeClr val="bg1"/>
                </a:solidFill>
                <a:effectLst>
                  <a:outerShdw blurRad="38100" dist="38100" dir="2700000" algn="tl">
                    <a:srgbClr val="C0C0C0"/>
                  </a:outerShdw>
                </a:effectLst>
              </a:rPr>
              <a:t>Umweltbiochemie</a:t>
            </a:r>
            <a:endParaRPr lang="en-US" sz="1400" b="1" dirty="0">
              <a:solidFill>
                <a:schemeClr val="bg1"/>
              </a:solidFill>
              <a:effectLst>
                <a:outerShdw blurRad="38100" dist="38100" dir="2700000" algn="tl">
                  <a:srgbClr val="C0C0C0"/>
                </a:outerShdw>
              </a:effectLst>
            </a:endParaRPr>
          </a:p>
        </p:txBody>
      </p:sp>
      <p:sp>
        <p:nvSpPr>
          <p:cNvPr id="25608" name="Rectangle 8"/>
          <p:cNvSpPr>
            <a:spLocks noChangeArrowheads="1"/>
          </p:cNvSpPr>
          <p:nvPr/>
        </p:nvSpPr>
        <p:spPr bwMode="auto">
          <a:xfrm>
            <a:off x="5000625" y="4286250"/>
            <a:ext cx="2428875" cy="498475"/>
          </a:xfrm>
          <a:prstGeom prst="rect">
            <a:avLst/>
          </a:prstGeom>
          <a:noFill/>
          <a:ln w="9525">
            <a:noFill/>
            <a:miter lim="800000"/>
            <a:headEnd/>
            <a:tailEnd/>
          </a:ln>
        </p:spPr>
        <p:txBody>
          <a:bodyPr>
            <a:spAutoFit/>
          </a:bodyPr>
          <a:lstStyle/>
          <a:p>
            <a:pPr algn="l">
              <a:spcBef>
                <a:spcPct val="20000"/>
              </a:spcBef>
            </a:pPr>
            <a:r>
              <a:rPr lang="de-DE" sz="1200">
                <a:solidFill>
                  <a:schemeClr val="bg1"/>
                </a:solidFill>
              </a:rPr>
              <a:t>Leiter der Arbeitsgruppe:</a:t>
            </a:r>
          </a:p>
          <a:p>
            <a:pPr algn="l">
              <a:spcBef>
                <a:spcPct val="20000"/>
              </a:spcBef>
            </a:pPr>
            <a:r>
              <a:rPr lang="de-DE" sz="1200" b="1">
                <a:solidFill>
                  <a:schemeClr val="bg1"/>
                </a:solidFill>
              </a:rPr>
              <a:t>Prof. Dr. Peter Schupp</a:t>
            </a:r>
            <a:endParaRPr lang="de-DE" sz="1200" b="1" i="1">
              <a:solidFill>
                <a:schemeClr val="bg1"/>
              </a:solidFill>
            </a:endParaRPr>
          </a:p>
        </p:txBody>
      </p:sp>
      <p:sp>
        <p:nvSpPr>
          <p:cNvPr id="9" name="Textfeld 8"/>
          <p:cNvSpPr txBox="1"/>
          <p:nvPr/>
        </p:nvSpPr>
        <p:spPr>
          <a:xfrm>
            <a:off x="1314586" y="2468115"/>
            <a:ext cx="3400290" cy="2246769"/>
          </a:xfrm>
          <a:prstGeom prst="rect">
            <a:avLst/>
          </a:prstGeom>
          <a:noFill/>
        </p:spPr>
        <p:txBody>
          <a:bodyPr wrap="none" rtlCol="0">
            <a:spAutoFit/>
          </a:bodyPr>
          <a:lstStyle/>
          <a:p>
            <a:pPr algn="l"/>
            <a:r>
              <a:rPr lang="de-DE" sz="1400" b="1" dirty="0" smtClean="0">
                <a:solidFill>
                  <a:schemeClr val="accent2">
                    <a:lumMod val="75000"/>
                  </a:schemeClr>
                </a:solidFill>
              </a:rPr>
              <a:t>Forschungsschwerpunkte</a:t>
            </a:r>
          </a:p>
          <a:p>
            <a:pPr algn="l"/>
            <a:endParaRPr lang="de-DE" sz="1400" dirty="0" smtClean="0">
              <a:solidFill>
                <a:schemeClr val="accent2">
                  <a:lumMod val="75000"/>
                </a:schemeClr>
              </a:solidFill>
            </a:endParaRPr>
          </a:p>
          <a:p>
            <a:pPr algn="l">
              <a:buFont typeface="Arial" pitchFamily="34" charset="0"/>
              <a:buChar char="•"/>
            </a:pPr>
            <a:r>
              <a:rPr lang="de-DE" sz="1400" dirty="0" smtClean="0">
                <a:solidFill>
                  <a:schemeClr val="accent2">
                    <a:lumMod val="75000"/>
                  </a:schemeClr>
                </a:solidFill>
              </a:rPr>
              <a:t> Chemische Ökologie</a:t>
            </a:r>
          </a:p>
          <a:p>
            <a:pPr algn="l">
              <a:buFont typeface="Arial" pitchFamily="34" charset="0"/>
              <a:buChar char="•"/>
            </a:pPr>
            <a:endParaRPr lang="de-DE" sz="1400" dirty="0" smtClean="0">
              <a:solidFill>
                <a:schemeClr val="accent2">
                  <a:lumMod val="75000"/>
                </a:schemeClr>
              </a:solidFill>
            </a:endParaRPr>
          </a:p>
          <a:p>
            <a:pPr algn="l">
              <a:buFont typeface="Arial" pitchFamily="34" charset="0"/>
              <a:buChar char="•"/>
            </a:pPr>
            <a:r>
              <a:rPr lang="de-DE" sz="1400" dirty="0" smtClean="0">
                <a:solidFill>
                  <a:schemeClr val="accent2">
                    <a:lumMod val="75000"/>
                  </a:schemeClr>
                </a:solidFill>
              </a:rPr>
              <a:t> Marine Naturprodukte und </a:t>
            </a:r>
            <a:r>
              <a:rPr lang="de-DE" sz="1400" dirty="0" err="1" smtClean="0">
                <a:solidFill>
                  <a:schemeClr val="accent2">
                    <a:lumMod val="75000"/>
                  </a:schemeClr>
                </a:solidFill>
              </a:rPr>
              <a:t>Biodiversität</a:t>
            </a:r>
            <a:r>
              <a:rPr lang="de-DE" sz="1400" dirty="0" smtClean="0">
                <a:solidFill>
                  <a:schemeClr val="accent2">
                    <a:lumMod val="75000"/>
                  </a:schemeClr>
                </a:solidFill>
              </a:rPr>
              <a:t/>
            </a:r>
            <a:br>
              <a:rPr lang="de-DE" sz="1400" dirty="0" smtClean="0">
                <a:solidFill>
                  <a:schemeClr val="accent2">
                    <a:lumMod val="75000"/>
                  </a:schemeClr>
                </a:solidFill>
              </a:rPr>
            </a:br>
            <a:endParaRPr lang="de-DE" sz="1400" dirty="0" smtClean="0">
              <a:solidFill>
                <a:schemeClr val="accent2">
                  <a:lumMod val="75000"/>
                </a:schemeClr>
              </a:solidFill>
            </a:endParaRPr>
          </a:p>
          <a:p>
            <a:pPr algn="l">
              <a:buFont typeface="Arial" pitchFamily="34" charset="0"/>
              <a:buChar char="•"/>
            </a:pPr>
            <a:r>
              <a:rPr lang="de-DE" sz="1400" dirty="0" smtClean="0">
                <a:solidFill>
                  <a:schemeClr val="accent2">
                    <a:lumMod val="75000"/>
                  </a:schemeClr>
                </a:solidFill>
              </a:rPr>
              <a:t> Ökotoxikologie</a:t>
            </a:r>
            <a:br>
              <a:rPr lang="de-DE" sz="1400" dirty="0" smtClean="0">
                <a:solidFill>
                  <a:schemeClr val="accent2">
                    <a:lumMod val="75000"/>
                  </a:schemeClr>
                </a:solidFill>
              </a:rPr>
            </a:br>
            <a:endParaRPr lang="de-DE" sz="1400" dirty="0" smtClean="0">
              <a:solidFill>
                <a:schemeClr val="accent2">
                  <a:lumMod val="75000"/>
                </a:schemeClr>
              </a:solidFill>
            </a:endParaRPr>
          </a:p>
          <a:p>
            <a:pPr algn="l">
              <a:buFont typeface="Arial" pitchFamily="34" charset="0"/>
              <a:buChar char="•"/>
            </a:pPr>
            <a:r>
              <a:rPr lang="de-DE" sz="1400" dirty="0" smtClean="0">
                <a:solidFill>
                  <a:schemeClr val="accent2">
                    <a:lumMod val="75000"/>
                  </a:schemeClr>
                </a:solidFill>
              </a:rPr>
              <a:t> Mikrobielle Ökologie</a:t>
            </a:r>
          </a:p>
          <a:p>
            <a:pPr algn="l"/>
            <a:endParaRPr lang="de-DE" sz="1400" dirty="0">
              <a:solidFill>
                <a:schemeClr val="accent2">
                  <a:lumMod val="75000"/>
                </a:schemeClr>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608"/>
                                        </p:tgtEl>
                                        <p:attrNameLst>
                                          <p:attrName>style.visibility</p:attrName>
                                        </p:attrNameLst>
                                      </p:cBhvr>
                                      <p:to>
                                        <p:strVal val="visible"/>
                                      </p:to>
                                    </p:set>
                                    <p:animEffect transition="in" filter="wipe(left)">
                                      <p:cBhvr>
                                        <p:cTn id="7" dur="500"/>
                                        <p:tgtEl>
                                          <p:spTgt spid="2560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wipe(left)">
                                      <p:cBhvr>
                                        <p:cTn id="22" dur="500"/>
                                        <p:tgtEl>
                                          <p:spTgt spid="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wipe(left)">
                                      <p:cBhvr>
                                        <p:cTn id="27" dur="500"/>
                                        <p:tgtEl>
                                          <p:spTgt spid="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xEl>
                                              <p:pRg st="6" end="6"/>
                                            </p:txEl>
                                          </p:spTgt>
                                        </p:tgtEl>
                                        <p:attrNameLst>
                                          <p:attrName>style.visibility</p:attrName>
                                        </p:attrNameLst>
                                      </p:cBhvr>
                                      <p:to>
                                        <p:strVal val="visible"/>
                                      </p:to>
                                    </p:set>
                                    <p:animEffect transition="in" filter="wipe(left)">
                                      <p:cBhvr>
                                        <p:cTn id="32"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8" grpId="0"/>
      <p:bldP spid="9"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ChangeArrowheads="1"/>
          </p:cNvSpPr>
          <p:nvPr/>
        </p:nvSpPr>
        <p:spPr bwMode="auto">
          <a:xfrm>
            <a:off x="1258888" y="1724025"/>
            <a:ext cx="3503612" cy="338138"/>
          </a:xfrm>
          <a:prstGeom prst="rect">
            <a:avLst/>
          </a:prstGeom>
          <a:noFill/>
          <a:ln w="9525">
            <a:noFill/>
            <a:miter lim="800000"/>
            <a:headEnd/>
            <a:tailEnd/>
          </a:ln>
        </p:spPr>
        <p:txBody>
          <a:bodyPr wrap="none">
            <a:spAutoFit/>
          </a:bodyPr>
          <a:lstStyle/>
          <a:p>
            <a:pPr algn="l">
              <a:spcBef>
                <a:spcPct val="20000"/>
              </a:spcBef>
            </a:pPr>
            <a:r>
              <a:rPr lang="de-DE" sz="1600" b="1">
                <a:solidFill>
                  <a:srgbClr val="000066"/>
                </a:solidFill>
              </a:rPr>
              <a:t>Arbeitsgruppe </a:t>
            </a:r>
            <a:r>
              <a:rPr lang="de-DE" sz="1600" b="1" i="1">
                <a:solidFill>
                  <a:srgbClr val="000066"/>
                </a:solidFill>
              </a:rPr>
              <a:t>Umweltbiochemie</a:t>
            </a:r>
          </a:p>
        </p:txBody>
      </p:sp>
      <p:sp>
        <p:nvSpPr>
          <p:cNvPr id="38916" name="Rectangle 3"/>
          <p:cNvSpPr>
            <a:spLocks noChangeArrowheads="1"/>
          </p:cNvSpPr>
          <p:nvPr/>
        </p:nvSpPr>
        <p:spPr bwMode="auto">
          <a:xfrm>
            <a:off x="7019925" y="6308725"/>
            <a:ext cx="2124075" cy="628650"/>
          </a:xfrm>
          <a:prstGeom prst="rect">
            <a:avLst/>
          </a:prstGeom>
          <a:solidFill>
            <a:srgbClr val="0655AC"/>
          </a:solidFill>
          <a:ln w="9525">
            <a:noFill/>
            <a:miter lim="800000"/>
            <a:headEnd/>
            <a:tailEnd/>
          </a:ln>
        </p:spPr>
        <p:txBody>
          <a:bodyPr wrap="none" anchor="ctr"/>
          <a:lstStyle/>
          <a:p>
            <a:endParaRPr lang="de-DE"/>
          </a:p>
        </p:txBody>
      </p:sp>
      <p:sp>
        <p:nvSpPr>
          <p:cNvPr id="38917" name="Rectangle 4"/>
          <p:cNvSpPr>
            <a:spLocks noChangeArrowheads="1"/>
          </p:cNvSpPr>
          <p:nvPr/>
        </p:nvSpPr>
        <p:spPr bwMode="auto">
          <a:xfrm>
            <a:off x="6659563" y="6559550"/>
            <a:ext cx="539750" cy="387350"/>
          </a:xfrm>
          <a:prstGeom prst="rect">
            <a:avLst/>
          </a:prstGeom>
          <a:solidFill>
            <a:srgbClr val="0655AC"/>
          </a:solidFill>
          <a:ln w="9525">
            <a:noFill/>
            <a:miter lim="800000"/>
            <a:headEnd/>
            <a:tailEnd/>
          </a:ln>
        </p:spPr>
        <p:txBody>
          <a:bodyPr wrap="none" anchor="ctr"/>
          <a:lstStyle/>
          <a:p>
            <a:endParaRPr lang="de-DE"/>
          </a:p>
        </p:txBody>
      </p:sp>
      <p:sp>
        <p:nvSpPr>
          <p:cNvPr id="38918" name="Oval 5"/>
          <p:cNvSpPr>
            <a:spLocks noChangeArrowheads="1"/>
          </p:cNvSpPr>
          <p:nvPr/>
        </p:nvSpPr>
        <p:spPr bwMode="auto">
          <a:xfrm>
            <a:off x="6659563" y="6310313"/>
            <a:ext cx="666750" cy="454025"/>
          </a:xfrm>
          <a:prstGeom prst="ellipse">
            <a:avLst/>
          </a:prstGeom>
          <a:solidFill>
            <a:srgbClr val="0655AC"/>
          </a:solidFill>
          <a:ln w="9525">
            <a:noFill/>
            <a:round/>
            <a:headEnd/>
            <a:tailEnd/>
          </a:ln>
        </p:spPr>
        <p:txBody>
          <a:bodyPr wrap="none" anchor="ctr"/>
          <a:lstStyle/>
          <a:p>
            <a:endParaRPr lang="de-DE"/>
          </a:p>
        </p:txBody>
      </p:sp>
      <p:sp>
        <p:nvSpPr>
          <p:cNvPr id="25606" name="Text Box 6"/>
          <p:cNvSpPr txBox="1">
            <a:spLocks noChangeArrowheads="1"/>
          </p:cNvSpPr>
          <p:nvPr/>
        </p:nvSpPr>
        <p:spPr bwMode="auto">
          <a:xfrm>
            <a:off x="7000875" y="6407150"/>
            <a:ext cx="1785938" cy="307975"/>
          </a:xfrm>
          <a:prstGeom prst="rect">
            <a:avLst/>
          </a:prstGeom>
          <a:noFill/>
          <a:ln w="9525">
            <a:noFill/>
            <a:miter lim="800000"/>
            <a:headEnd/>
            <a:tailEnd/>
          </a:ln>
          <a:effectLst/>
        </p:spPr>
        <p:txBody>
          <a:bodyPr>
            <a:spAutoFit/>
          </a:bodyPr>
          <a:lstStyle/>
          <a:p>
            <a:pPr algn="l" eaLnBrk="0" hangingPunct="0">
              <a:defRPr/>
            </a:pPr>
            <a:r>
              <a:rPr lang="en-US" sz="1400" b="1" dirty="0" err="1">
                <a:solidFill>
                  <a:schemeClr val="bg1"/>
                </a:solidFill>
                <a:effectLst>
                  <a:outerShdw blurRad="38100" dist="38100" dir="2700000" algn="tl">
                    <a:srgbClr val="C0C0C0"/>
                  </a:outerShdw>
                </a:effectLst>
              </a:rPr>
              <a:t>Umweltbiochemie</a:t>
            </a:r>
            <a:endParaRPr lang="en-US" sz="1400" b="1" dirty="0">
              <a:solidFill>
                <a:schemeClr val="bg1"/>
              </a:solidFill>
              <a:effectLst>
                <a:outerShdw blurRad="38100" dist="38100" dir="2700000" algn="tl">
                  <a:srgbClr val="C0C0C0"/>
                </a:outerShdw>
              </a:effectLst>
            </a:endParaRPr>
          </a:p>
        </p:txBody>
      </p:sp>
      <p:pic>
        <p:nvPicPr>
          <p:cNvPr id="6146" name="Picture 2" descr="Bild"/>
          <p:cNvPicPr>
            <a:picLocks noChangeAspect="1" noChangeArrowheads="1"/>
          </p:cNvPicPr>
          <p:nvPr/>
        </p:nvPicPr>
        <p:blipFill>
          <a:blip r:embed="rId3" cstate="print"/>
          <a:srcRect/>
          <a:stretch>
            <a:fillRect/>
          </a:stretch>
        </p:blipFill>
        <p:spPr bwMode="auto">
          <a:xfrm>
            <a:off x="0" y="2500306"/>
            <a:ext cx="3500462" cy="2658247"/>
          </a:xfrm>
          <a:prstGeom prst="rect">
            <a:avLst/>
          </a:prstGeom>
          <a:noFill/>
        </p:spPr>
      </p:pic>
      <p:pic>
        <p:nvPicPr>
          <p:cNvPr id="6148" name="Picture 4" descr="Bild"/>
          <p:cNvPicPr>
            <a:picLocks noChangeAspect="1" noChangeArrowheads="1"/>
          </p:cNvPicPr>
          <p:nvPr/>
        </p:nvPicPr>
        <p:blipFill>
          <a:blip r:embed="rId4" cstate="print"/>
          <a:srcRect/>
          <a:stretch>
            <a:fillRect/>
          </a:stretch>
        </p:blipFill>
        <p:spPr bwMode="auto">
          <a:xfrm>
            <a:off x="3214678" y="2000240"/>
            <a:ext cx="3500462" cy="2658247"/>
          </a:xfrm>
          <a:prstGeom prst="rect">
            <a:avLst/>
          </a:prstGeom>
          <a:noFill/>
        </p:spPr>
      </p:pic>
      <p:pic>
        <p:nvPicPr>
          <p:cNvPr id="6150" name="Picture 6" descr="Bild"/>
          <p:cNvPicPr>
            <a:picLocks noChangeAspect="1" noChangeArrowheads="1"/>
          </p:cNvPicPr>
          <p:nvPr/>
        </p:nvPicPr>
        <p:blipFill>
          <a:blip r:embed="rId5" cstate="print"/>
          <a:srcRect/>
          <a:stretch>
            <a:fillRect/>
          </a:stretch>
        </p:blipFill>
        <p:spPr bwMode="auto">
          <a:xfrm>
            <a:off x="6286480" y="1285860"/>
            <a:ext cx="2857520" cy="2162835"/>
          </a:xfrm>
          <a:prstGeom prst="rect">
            <a:avLst/>
          </a:prstGeom>
          <a:noFill/>
        </p:spPr>
      </p:pic>
      <p:pic>
        <p:nvPicPr>
          <p:cNvPr id="6152" name="Picture 8" descr="Bild"/>
          <p:cNvPicPr>
            <a:picLocks noChangeAspect="1" noChangeArrowheads="1"/>
          </p:cNvPicPr>
          <p:nvPr/>
        </p:nvPicPr>
        <p:blipFill>
          <a:blip r:embed="rId6" cstate="print"/>
          <a:srcRect/>
          <a:stretch>
            <a:fillRect/>
          </a:stretch>
        </p:blipFill>
        <p:spPr bwMode="auto">
          <a:xfrm>
            <a:off x="6429388" y="4391269"/>
            <a:ext cx="2500330" cy="1895251"/>
          </a:xfrm>
          <a:prstGeom prst="rect">
            <a:avLst/>
          </a:prstGeom>
          <a:noFill/>
        </p:spPr>
      </p:pic>
      <p:sp>
        <p:nvSpPr>
          <p:cNvPr id="14" name="Rechteck 13"/>
          <p:cNvSpPr/>
          <p:nvPr/>
        </p:nvSpPr>
        <p:spPr>
          <a:xfrm>
            <a:off x="642910" y="5214950"/>
            <a:ext cx="2435282" cy="769441"/>
          </a:xfrm>
          <a:prstGeom prst="rect">
            <a:avLst/>
          </a:prstGeom>
        </p:spPr>
        <p:txBody>
          <a:bodyPr wrap="none">
            <a:spAutoFit/>
          </a:bodyPr>
          <a:lstStyle/>
          <a:p>
            <a:pPr algn="l"/>
            <a:r>
              <a:rPr lang="de-DE" sz="1200" b="1" dirty="0" smtClean="0">
                <a:solidFill>
                  <a:schemeClr val="accent2">
                    <a:lumMod val="75000"/>
                  </a:schemeClr>
                </a:solidFill>
              </a:rPr>
              <a:t>Chemische Ökologie</a:t>
            </a:r>
          </a:p>
          <a:p>
            <a:pPr algn="l">
              <a:buFont typeface="Arial" pitchFamily="34" charset="0"/>
              <a:buChar char="•"/>
            </a:pPr>
            <a:endParaRPr lang="de-DE" sz="800" b="1" dirty="0" smtClean="0">
              <a:solidFill>
                <a:schemeClr val="accent2">
                  <a:lumMod val="75000"/>
                </a:schemeClr>
              </a:solidFill>
            </a:endParaRPr>
          </a:p>
          <a:p>
            <a:pPr algn="l">
              <a:buFont typeface="Arial" pitchFamily="34" charset="0"/>
              <a:buChar char="•"/>
            </a:pPr>
            <a:r>
              <a:rPr lang="de-DE" sz="1200" dirty="0" smtClean="0">
                <a:solidFill>
                  <a:schemeClr val="accent2">
                    <a:lumMod val="75000"/>
                  </a:schemeClr>
                </a:solidFill>
              </a:rPr>
              <a:t> u.a. Signale Korallenansiedlung</a:t>
            </a:r>
          </a:p>
          <a:p>
            <a:pPr algn="l">
              <a:buFont typeface="Arial" pitchFamily="34" charset="0"/>
              <a:buChar char="•"/>
            </a:pPr>
            <a:r>
              <a:rPr lang="de-DE" sz="1200" dirty="0" smtClean="0">
                <a:solidFill>
                  <a:schemeClr val="accent2">
                    <a:lumMod val="75000"/>
                  </a:schemeClr>
                </a:solidFill>
              </a:rPr>
              <a:t> </a:t>
            </a:r>
            <a:r>
              <a:rPr lang="de-DE" sz="1200" i="1" dirty="0" err="1" smtClean="0">
                <a:solidFill>
                  <a:schemeClr val="accent2">
                    <a:lumMod val="75000"/>
                  </a:schemeClr>
                </a:solidFill>
              </a:rPr>
              <a:t>Acanthaster</a:t>
            </a:r>
            <a:r>
              <a:rPr lang="de-DE" sz="1200" dirty="0" smtClean="0">
                <a:solidFill>
                  <a:schemeClr val="accent2">
                    <a:lumMod val="75000"/>
                  </a:schemeClr>
                </a:solidFill>
              </a:rPr>
              <a:t> - Management</a:t>
            </a:r>
            <a:endParaRPr lang="de-DE" sz="1200" dirty="0"/>
          </a:p>
        </p:txBody>
      </p:sp>
      <p:sp>
        <p:nvSpPr>
          <p:cNvPr id="15" name="Rechteck 14"/>
          <p:cNvSpPr/>
          <p:nvPr/>
        </p:nvSpPr>
        <p:spPr>
          <a:xfrm>
            <a:off x="3750551" y="4786322"/>
            <a:ext cx="1849737" cy="769441"/>
          </a:xfrm>
          <a:prstGeom prst="rect">
            <a:avLst/>
          </a:prstGeom>
        </p:spPr>
        <p:txBody>
          <a:bodyPr wrap="none">
            <a:spAutoFit/>
          </a:bodyPr>
          <a:lstStyle/>
          <a:p>
            <a:pPr algn="l"/>
            <a:r>
              <a:rPr lang="de-DE" sz="1200" b="1" dirty="0" smtClean="0">
                <a:solidFill>
                  <a:schemeClr val="accent2">
                    <a:lumMod val="75000"/>
                  </a:schemeClr>
                </a:solidFill>
              </a:rPr>
              <a:t>Marine Naturprodukte</a:t>
            </a:r>
          </a:p>
          <a:p>
            <a:pPr algn="l">
              <a:buFont typeface="Arial" pitchFamily="34" charset="0"/>
              <a:buChar char="•"/>
            </a:pPr>
            <a:endParaRPr lang="de-DE" sz="800" b="1" dirty="0" smtClean="0">
              <a:solidFill>
                <a:schemeClr val="accent2">
                  <a:lumMod val="75000"/>
                </a:schemeClr>
              </a:solidFill>
            </a:endParaRPr>
          </a:p>
          <a:p>
            <a:pPr algn="l">
              <a:buFont typeface="Arial" pitchFamily="34" charset="0"/>
              <a:buChar char="•"/>
            </a:pPr>
            <a:r>
              <a:rPr lang="de-DE" sz="1200" dirty="0" smtClean="0">
                <a:solidFill>
                  <a:schemeClr val="accent2">
                    <a:lumMod val="75000"/>
                  </a:schemeClr>
                </a:solidFill>
              </a:rPr>
              <a:t> u.a. Medikamente</a:t>
            </a:r>
          </a:p>
          <a:p>
            <a:pPr algn="l">
              <a:buFont typeface="Arial" pitchFamily="34" charset="0"/>
              <a:buChar char="•"/>
            </a:pPr>
            <a:r>
              <a:rPr lang="de-DE" sz="1200" dirty="0" smtClean="0">
                <a:solidFill>
                  <a:schemeClr val="accent2">
                    <a:lumMod val="75000"/>
                  </a:schemeClr>
                </a:solidFill>
              </a:rPr>
              <a:t> Antifouling-Alternativen</a:t>
            </a:r>
            <a:endParaRPr lang="de-DE" sz="1200" dirty="0"/>
          </a:p>
        </p:txBody>
      </p:sp>
      <p:sp>
        <p:nvSpPr>
          <p:cNvPr id="16" name="Rechteck 15"/>
          <p:cNvSpPr/>
          <p:nvPr/>
        </p:nvSpPr>
        <p:spPr>
          <a:xfrm>
            <a:off x="4572000" y="928670"/>
            <a:ext cx="1679819" cy="769441"/>
          </a:xfrm>
          <a:prstGeom prst="rect">
            <a:avLst/>
          </a:prstGeom>
        </p:spPr>
        <p:txBody>
          <a:bodyPr wrap="none">
            <a:spAutoFit/>
          </a:bodyPr>
          <a:lstStyle/>
          <a:p>
            <a:pPr algn="l"/>
            <a:r>
              <a:rPr lang="de-DE" sz="1200" b="1" dirty="0" smtClean="0">
                <a:solidFill>
                  <a:schemeClr val="accent2">
                    <a:lumMod val="75000"/>
                  </a:schemeClr>
                </a:solidFill>
              </a:rPr>
              <a:t>Ökotoxikologie</a:t>
            </a:r>
          </a:p>
          <a:p>
            <a:pPr algn="l">
              <a:buFont typeface="Arial" pitchFamily="34" charset="0"/>
              <a:buChar char="•"/>
            </a:pPr>
            <a:endParaRPr lang="de-DE" sz="800" b="1" dirty="0" smtClean="0">
              <a:solidFill>
                <a:schemeClr val="accent2">
                  <a:lumMod val="75000"/>
                </a:schemeClr>
              </a:solidFill>
            </a:endParaRPr>
          </a:p>
          <a:p>
            <a:pPr algn="l">
              <a:buFont typeface="Arial" pitchFamily="34" charset="0"/>
              <a:buChar char="•"/>
            </a:pPr>
            <a:r>
              <a:rPr lang="de-DE" sz="1200" dirty="0" smtClean="0">
                <a:solidFill>
                  <a:schemeClr val="accent2">
                    <a:lumMod val="75000"/>
                  </a:schemeClr>
                </a:solidFill>
              </a:rPr>
              <a:t> u.a. Pestizide</a:t>
            </a:r>
          </a:p>
          <a:p>
            <a:pPr algn="l">
              <a:buFont typeface="Arial" pitchFamily="34" charset="0"/>
              <a:buChar char="•"/>
            </a:pPr>
            <a:r>
              <a:rPr lang="de-DE" sz="1200" dirty="0" smtClean="0">
                <a:solidFill>
                  <a:schemeClr val="accent2">
                    <a:lumMod val="75000"/>
                  </a:schemeClr>
                </a:solidFill>
              </a:rPr>
              <a:t> Antifouling-Anstriche</a:t>
            </a:r>
            <a:endParaRPr lang="de-DE" sz="1200" dirty="0"/>
          </a:p>
        </p:txBody>
      </p:sp>
      <p:sp>
        <p:nvSpPr>
          <p:cNvPr id="17" name="Rechteck 16"/>
          <p:cNvSpPr/>
          <p:nvPr/>
        </p:nvSpPr>
        <p:spPr>
          <a:xfrm>
            <a:off x="6643702" y="3429000"/>
            <a:ext cx="2359941" cy="954107"/>
          </a:xfrm>
          <a:prstGeom prst="rect">
            <a:avLst/>
          </a:prstGeom>
        </p:spPr>
        <p:txBody>
          <a:bodyPr wrap="none">
            <a:spAutoFit/>
          </a:bodyPr>
          <a:lstStyle/>
          <a:p>
            <a:pPr algn="l"/>
            <a:r>
              <a:rPr lang="de-DE" sz="1200" b="1" dirty="0" err="1" smtClean="0">
                <a:solidFill>
                  <a:schemeClr val="accent2">
                    <a:lumMod val="75000"/>
                  </a:schemeClr>
                </a:solidFill>
              </a:rPr>
              <a:t>Mirobielle</a:t>
            </a:r>
            <a:r>
              <a:rPr lang="de-DE" sz="1200" b="1" dirty="0" smtClean="0">
                <a:solidFill>
                  <a:schemeClr val="accent2">
                    <a:lumMod val="75000"/>
                  </a:schemeClr>
                </a:solidFill>
              </a:rPr>
              <a:t> Ökologie</a:t>
            </a:r>
          </a:p>
          <a:p>
            <a:pPr algn="l">
              <a:buFont typeface="Arial" pitchFamily="34" charset="0"/>
              <a:buChar char="•"/>
            </a:pPr>
            <a:endParaRPr lang="de-DE" sz="800" b="1" dirty="0" smtClean="0">
              <a:solidFill>
                <a:schemeClr val="accent2">
                  <a:lumMod val="75000"/>
                </a:schemeClr>
              </a:solidFill>
            </a:endParaRPr>
          </a:p>
          <a:p>
            <a:pPr algn="l">
              <a:buFont typeface="Arial" pitchFamily="34" charset="0"/>
              <a:buChar char="•"/>
            </a:pPr>
            <a:r>
              <a:rPr lang="de-DE" sz="1200" dirty="0" smtClean="0">
                <a:solidFill>
                  <a:schemeClr val="accent2">
                    <a:lumMod val="75000"/>
                  </a:schemeClr>
                </a:solidFill>
              </a:rPr>
              <a:t>  Assoziationen und  Wechsel-</a:t>
            </a:r>
          </a:p>
          <a:p>
            <a:pPr algn="l"/>
            <a:r>
              <a:rPr lang="de-DE" sz="1200" dirty="0" smtClean="0">
                <a:solidFill>
                  <a:schemeClr val="accent2">
                    <a:lumMod val="75000"/>
                  </a:schemeClr>
                </a:solidFill>
              </a:rPr>
              <a:t>   </a:t>
            </a:r>
            <a:r>
              <a:rPr lang="de-DE" sz="1200" dirty="0" err="1" smtClean="0">
                <a:solidFill>
                  <a:schemeClr val="accent2">
                    <a:lumMod val="75000"/>
                  </a:schemeClr>
                </a:solidFill>
              </a:rPr>
              <a:t>wirkungen</a:t>
            </a:r>
            <a:r>
              <a:rPr lang="de-DE" sz="1200" dirty="0" smtClean="0">
                <a:solidFill>
                  <a:schemeClr val="accent2">
                    <a:lumMod val="75000"/>
                  </a:schemeClr>
                </a:solidFill>
              </a:rPr>
              <a:t> zwischen Mikro-</a:t>
            </a:r>
            <a:br>
              <a:rPr lang="de-DE" sz="1200" dirty="0" smtClean="0">
                <a:solidFill>
                  <a:schemeClr val="accent2">
                    <a:lumMod val="75000"/>
                  </a:schemeClr>
                </a:solidFill>
              </a:rPr>
            </a:br>
            <a:r>
              <a:rPr lang="de-DE" sz="1200" dirty="0" smtClean="0">
                <a:solidFill>
                  <a:schemeClr val="accent2">
                    <a:lumMod val="75000"/>
                  </a:schemeClr>
                </a:solidFill>
              </a:rPr>
              <a:t>   </a:t>
            </a:r>
            <a:r>
              <a:rPr lang="de-DE" sz="1200" dirty="0" err="1" smtClean="0">
                <a:solidFill>
                  <a:schemeClr val="accent2">
                    <a:lumMod val="75000"/>
                  </a:schemeClr>
                </a:solidFill>
              </a:rPr>
              <a:t>organismen</a:t>
            </a:r>
            <a:r>
              <a:rPr lang="de-DE" sz="1200" dirty="0" smtClean="0">
                <a:solidFill>
                  <a:schemeClr val="accent2">
                    <a:lumMod val="75000"/>
                  </a:schemeClr>
                </a:solidFill>
              </a:rPr>
              <a:t> und Invertebraten</a:t>
            </a:r>
            <a:endParaRPr lang="de-DE" sz="12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fade">
                                      <p:cBhvr>
                                        <p:cTn id="12" dur="2000"/>
                                        <p:tgtEl>
                                          <p:spTgt spid="6148"/>
                                        </p:tgtEl>
                                      </p:cBhvr>
                                    </p:animEffect>
                                  </p:childTnLst>
                                </p:cTn>
                              </p:par>
                            </p:childTnLst>
                          </p:cTn>
                        </p:par>
                        <p:par>
                          <p:cTn id="13" fill="hold">
                            <p:stCondLst>
                              <p:cond delay="2000"/>
                            </p:stCondLst>
                            <p:childTnLst>
                              <p:par>
                                <p:cTn id="14" presetID="22" presetClass="entr" presetSubtype="8"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150"/>
                                        </p:tgtEl>
                                        <p:attrNameLst>
                                          <p:attrName>style.visibility</p:attrName>
                                        </p:attrNameLst>
                                      </p:cBhvr>
                                      <p:to>
                                        <p:strVal val="visible"/>
                                      </p:to>
                                    </p:set>
                                    <p:animEffect transition="in" filter="fade">
                                      <p:cBhvr>
                                        <p:cTn id="21" dur="2000"/>
                                        <p:tgtEl>
                                          <p:spTgt spid="6150"/>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6152"/>
                                        </p:tgtEl>
                                        <p:attrNameLst>
                                          <p:attrName>style.visibility</p:attrName>
                                        </p:attrNameLst>
                                      </p:cBhvr>
                                      <p:to>
                                        <p:strVal val="visible"/>
                                      </p:to>
                                    </p:set>
                                    <p:animEffect transition="in" filter="fade">
                                      <p:cBhvr>
                                        <p:cTn id="29" dur="2000"/>
                                        <p:tgtEl>
                                          <p:spTgt spid="6152"/>
                                        </p:tgtEl>
                                      </p:cBhvr>
                                    </p:animEffect>
                                  </p:childTnLst>
                                </p:cTn>
                              </p:par>
                            </p:childTnLst>
                          </p:cTn>
                        </p:par>
                        <p:par>
                          <p:cTn id="30" fill="hold">
                            <p:stCondLst>
                              <p:cond delay="4500"/>
                            </p:stCondLst>
                            <p:childTnLst>
                              <p:par>
                                <p:cTn id="31" presetID="22" presetClass="entr" presetSubtype="8"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7019925" y="6308725"/>
            <a:ext cx="2124075" cy="628650"/>
          </a:xfrm>
          <a:prstGeom prst="rect">
            <a:avLst/>
          </a:prstGeom>
          <a:solidFill>
            <a:srgbClr val="0655AC"/>
          </a:solidFill>
          <a:ln w="9525">
            <a:noFill/>
            <a:miter lim="800000"/>
            <a:headEnd/>
            <a:tailEnd/>
          </a:ln>
        </p:spPr>
        <p:txBody>
          <a:bodyPr wrap="none" anchor="ctr"/>
          <a:lstStyle/>
          <a:p>
            <a:endParaRPr lang="de-DE"/>
          </a:p>
        </p:txBody>
      </p:sp>
      <p:sp>
        <p:nvSpPr>
          <p:cNvPr id="13315" name="Rectangle 3"/>
          <p:cNvSpPr>
            <a:spLocks noChangeArrowheads="1"/>
          </p:cNvSpPr>
          <p:nvPr/>
        </p:nvSpPr>
        <p:spPr bwMode="auto">
          <a:xfrm>
            <a:off x="6659563" y="6559550"/>
            <a:ext cx="539750" cy="387350"/>
          </a:xfrm>
          <a:prstGeom prst="rect">
            <a:avLst/>
          </a:prstGeom>
          <a:solidFill>
            <a:srgbClr val="0655AC"/>
          </a:solidFill>
          <a:ln w="9525">
            <a:noFill/>
            <a:miter lim="800000"/>
            <a:headEnd/>
            <a:tailEnd/>
          </a:ln>
        </p:spPr>
        <p:txBody>
          <a:bodyPr wrap="none" anchor="ctr"/>
          <a:lstStyle/>
          <a:p>
            <a:endParaRPr lang="de-DE"/>
          </a:p>
        </p:txBody>
      </p:sp>
      <p:sp>
        <p:nvSpPr>
          <p:cNvPr id="13316" name="Oval 4"/>
          <p:cNvSpPr>
            <a:spLocks noChangeArrowheads="1"/>
          </p:cNvSpPr>
          <p:nvPr/>
        </p:nvSpPr>
        <p:spPr bwMode="auto">
          <a:xfrm>
            <a:off x="6659563" y="6310313"/>
            <a:ext cx="666750" cy="454025"/>
          </a:xfrm>
          <a:prstGeom prst="ellipse">
            <a:avLst/>
          </a:prstGeom>
          <a:solidFill>
            <a:srgbClr val="0655AC"/>
          </a:solidFill>
          <a:ln w="9525">
            <a:noFill/>
            <a:round/>
            <a:headEnd/>
            <a:tailEnd/>
          </a:ln>
        </p:spPr>
        <p:txBody>
          <a:bodyPr wrap="none" anchor="ctr"/>
          <a:lstStyle/>
          <a:p>
            <a:endParaRPr lang="de-DE"/>
          </a:p>
        </p:txBody>
      </p:sp>
      <p:sp>
        <p:nvSpPr>
          <p:cNvPr id="52229" name="Text Box 5"/>
          <p:cNvSpPr txBox="1">
            <a:spLocks noChangeArrowheads="1"/>
          </p:cNvSpPr>
          <p:nvPr/>
        </p:nvSpPr>
        <p:spPr bwMode="auto">
          <a:xfrm>
            <a:off x="7019925" y="6426200"/>
            <a:ext cx="2124075" cy="304800"/>
          </a:xfrm>
          <a:prstGeom prst="rect">
            <a:avLst/>
          </a:prstGeom>
          <a:noFill/>
          <a:ln w="9525">
            <a:noFill/>
            <a:miter lim="800000"/>
            <a:headEnd/>
            <a:tailEnd/>
          </a:ln>
          <a:effectLst/>
        </p:spPr>
        <p:txBody>
          <a:bodyPr>
            <a:spAutoFit/>
          </a:bodyPr>
          <a:lstStyle/>
          <a:p>
            <a:pPr algn="l" eaLnBrk="0" hangingPunct="0">
              <a:defRPr/>
            </a:pPr>
            <a:r>
              <a:rPr lang="en-US" sz="1400" b="1">
                <a:solidFill>
                  <a:schemeClr val="bg1"/>
                </a:solidFill>
                <a:effectLst>
                  <a:outerShdw blurRad="38100" dist="38100" dir="2700000" algn="tl">
                    <a:srgbClr val="C0C0C0"/>
                  </a:outerShdw>
                </a:effectLst>
              </a:rPr>
              <a:t>ICBM - T</a:t>
            </a:r>
            <a:r>
              <a:rPr lang="en-US" sz="1200" b="1">
                <a:solidFill>
                  <a:schemeClr val="bg1"/>
                </a:solidFill>
                <a:effectLst>
                  <a:outerShdw blurRad="38100" dist="38100" dir="2700000" algn="tl">
                    <a:srgbClr val="C0C0C0"/>
                  </a:outerShdw>
                </a:effectLst>
              </a:rPr>
              <a:t>ERRAMARE</a:t>
            </a:r>
          </a:p>
        </p:txBody>
      </p:sp>
      <p:pic>
        <p:nvPicPr>
          <p:cNvPr id="13318" name="Picture 6"/>
          <p:cNvPicPr>
            <a:picLocks noChangeAspect="1" noChangeArrowheads="1"/>
          </p:cNvPicPr>
          <p:nvPr/>
        </p:nvPicPr>
        <p:blipFill>
          <a:blip r:embed="rId3" cstate="print"/>
          <a:srcRect/>
          <a:stretch>
            <a:fillRect/>
          </a:stretch>
        </p:blipFill>
        <p:spPr bwMode="auto">
          <a:xfrm>
            <a:off x="1403350" y="1341438"/>
            <a:ext cx="6265863" cy="4864100"/>
          </a:xfrm>
          <a:prstGeom prst="rect">
            <a:avLst/>
          </a:prstGeom>
          <a:noFill/>
          <a:ln w="9525">
            <a:noFill/>
            <a:miter lim="800000"/>
            <a:headEnd/>
            <a:tailEnd/>
          </a:ln>
        </p:spPr>
      </p:pic>
      <p:sp>
        <p:nvSpPr>
          <p:cNvPr id="52231" name="Rectangle 7"/>
          <p:cNvSpPr>
            <a:spLocks noChangeArrowheads="1"/>
          </p:cNvSpPr>
          <p:nvPr/>
        </p:nvSpPr>
        <p:spPr bwMode="auto">
          <a:xfrm>
            <a:off x="2060575" y="3860800"/>
            <a:ext cx="7564438" cy="792163"/>
          </a:xfrm>
          <a:prstGeom prst="rect">
            <a:avLst/>
          </a:prstGeom>
          <a:noFill/>
          <a:ln w="9525">
            <a:noFill/>
            <a:miter lim="800000"/>
            <a:headEnd/>
            <a:tailEnd/>
          </a:ln>
        </p:spPr>
        <p:txBody>
          <a:bodyPr anchor="ctr"/>
          <a:lstStyle/>
          <a:p>
            <a:pPr algn="l">
              <a:tabLst>
                <a:tab pos="762000" algn="l"/>
              </a:tabLst>
            </a:pPr>
            <a:r>
              <a:rPr lang="de-DE" sz="1600" b="1" dirty="0">
                <a:solidFill>
                  <a:schemeClr val="bg1"/>
                </a:solidFill>
              </a:rPr>
              <a:t>Das Land Niedersachsen stärkt seine Meeresforschung </a:t>
            </a:r>
            <a:br>
              <a:rPr lang="de-DE" sz="1600" b="1" dirty="0">
                <a:solidFill>
                  <a:schemeClr val="bg1"/>
                </a:solidFill>
              </a:rPr>
            </a:br>
            <a:r>
              <a:rPr lang="de-DE" sz="1600" b="1" dirty="0">
                <a:solidFill>
                  <a:schemeClr val="bg1"/>
                </a:solidFill>
              </a:rPr>
              <a:t>    und baut sie aus. Im Zuge dieser Pläne ...</a:t>
            </a:r>
          </a:p>
        </p:txBody>
      </p:sp>
      <p:pic>
        <p:nvPicPr>
          <p:cNvPr id="52232" name="Picture 8"/>
          <p:cNvPicPr>
            <a:picLocks noChangeAspect="1" noChangeArrowheads="1"/>
          </p:cNvPicPr>
          <p:nvPr/>
        </p:nvPicPr>
        <p:blipFill>
          <a:blip r:embed="rId4" cstate="print"/>
          <a:srcRect/>
          <a:stretch>
            <a:fillRect/>
          </a:stretch>
        </p:blipFill>
        <p:spPr bwMode="auto">
          <a:xfrm>
            <a:off x="6372225" y="836613"/>
            <a:ext cx="1765300" cy="1601787"/>
          </a:xfrm>
          <a:prstGeom prst="rect">
            <a:avLst/>
          </a:prstGeom>
          <a:noFill/>
          <a:ln w="25400">
            <a:solidFill>
              <a:schemeClr val="bg1"/>
            </a:solidFill>
            <a:miter lim="800000"/>
            <a:headEnd/>
            <a:tailEnd/>
          </a:ln>
        </p:spPr>
      </p:pic>
      <p:pic>
        <p:nvPicPr>
          <p:cNvPr id="52233" name="Picture 9"/>
          <p:cNvPicPr>
            <a:picLocks noChangeAspect="1" noChangeArrowheads="1"/>
          </p:cNvPicPr>
          <p:nvPr/>
        </p:nvPicPr>
        <p:blipFill>
          <a:blip r:embed="rId5" cstate="print"/>
          <a:srcRect/>
          <a:stretch>
            <a:fillRect/>
          </a:stretch>
        </p:blipFill>
        <p:spPr bwMode="auto">
          <a:xfrm>
            <a:off x="179388" y="4797425"/>
            <a:ext cx="2751137" cy="1757363"/>
          </a:xfrm>
          <a:prstGeom prst="rect">
            <a:avLst/>
          </a:prstGeom>
          <a:noFill/>
          <a:ln w="25400">
            <a:solidFill>
              <a:schemeClr val="bg1"/>
            </a:solidFill>
            <a:miter lim="800000"/>
            <a:headEnd/>
            <a:tailEnd/>
          </a:ln>
        </p:spPr>
      </p:pic>
      <p:pic>
        <p:nvPicPr>
          <p:cNvPr id="52234" name="Picture 10"/>
          <p:cNvPicPr>
            <a:picLocks noChangeAspect="1" noChangeArrowheads="1"/>
          </p:cNvPicPr>
          <p:nvPr/>
        </p:nvPicPr>
        <p:blipFill>
          <a:blip r:embed="rId6" cstate="print"/>
          <a:srcRect/>
          <a:stretch>
            <a:fillRect/>
          </a:stretch>
        </p:blipFill>
        <p:spPr bwMode="auto">
          <a:xfrm>
            <a:off x="7448550" y="2276475"/>
            <a:ext cx="1695450" cy="1574800"/>
          </a:xfrm>
          <a:prstGeom prst="rect">
            <a:avLst/>
          </a:prstGeom>
          <a:noFill/>
          <a:ln w="25400">
            <a:solidFill>
              <a:schemeClr val="bg1"/>
            </a:solidFill>
            <a:miter lim="800000"/>
            <a:headEnd/>
            <a:tailEnd/>
          </a:ln>
        </p:spPr>
      </p:pic>
      <p:pic>
        <p:nvPicPr>
          <p:cNvPr id="52235" name="Picture 11"/>
          <p:cNvPicPr>
            <a:picLocks noChangeAspect="1" noChangeArrowheads="1"/>
          </p:cNvPicPr>
          <p:nvPr/>
        </p:nvPicPr>
        <p:blipFill>
          <a:blip r:embed="rId7" cstate="print"/>
          <a:srcRect/>
          <a:stretch>
            <a:fillRect/>
          </a:stretch>
        </p:blipFill>
        <p:spPr bwMode="auto">
          <a:xfrm>
            <a:off x="4826000" y="981075"/>
            <a:ext cx="1535113" cy="1214438"/>
          </a:xfrm>
          <a:prstGeom prst="rect">
            <a:avLst/>
          </a:prstGeom>
          <a:noFill/>
          <a:ln w="9525">
            <a:noFill/>
            <a:miter lim="800000"/>
            <a:headEnd/>
            <a:tailEnd/>
          </a:ln>
        </p:spPr>
      </p:pic>
      <p:pic>
        <p:nvPicPr>
          <p:cNvPr id="52236" name="Picture 12"/>
          <p:cNvPicPr>
            <a:picLocks noChangeAspect="1" noChangeArrowheads="1"/>
          </p:cNvPicPr>
          <p:nvPr/>
        </p:nvPicPr>
        <p:blipFill>
          <a:blip r:embed="rId8" cstate="print"/>
          <a:srcRect/>
          <a:stretch>
            <a:fillRect/>
          </a:stretch>
        </p:blipFill>
        <p:spPr bwMode="auto">
          <a:xfrm>
            <a:off x="0" y="1484313"/>
            <a:ext cx="2016125" cy="1409700"/>
          </a:xfrm>
          <a:prstGeom prst="rect">
            <a:avLst/>
          </a:prstGeom>
          <a:solidFill>
            <a:schemeClr val="bg1"/>
          </a:solidFill>
          <a:ln w="25400">
            <a:solidFill>
              <a:schemeClr val="bg1"/>
            </a:solidFill>
            <a:miter lim="800000"/>
            <a:headEnd/>
            <a:tailEnd/>
          </a:ln>
        </p:spPr>
      </p:pic>
      <p:pic>
        <p:nvPicPr>
          <p:cNvPr id="52238" name="Picture 14"/>
          <p:cNvPicPr>
            <a:picLocks noChangeAspect="1" noChangeArrowheads="1"/>
          </p:cNvPicPr>
          <p:nvPr/>
        </p:nvPicPr>
        <p:blipFill>
          <a:blip r:embed="rId9" cstate="print"/>
          <a:srcRect/>
          <a:stretch>
            <a:fillRect/>
          </a:stretch>
        </p:blipFill>
        <p:spPr bwMode="auto">
          <a:xfrm>
            <a:off x="2959100" y="5157788"/>
            <a:ext cx="2160588" cy="1230312"/>
          </a:xfrm>
          <a:prstGeom prst="rect">
            <a:avLst/>
          </a:prstGeom>
          <a:solidFill>
            <a:schemeClr val="bg1"/>
          </a:solidFill>
          <a:ln w="25400">
            <a:solidFill>
              <a:schemeClr val="bg1"/>
            </a:solidFill>
            <a:miter lim="800000"/>
            <a:headEnd/>
            <a:tailEnd/>
          </a:ln>
        </p:spPr>
      </p:pic>
      <p:pic>
        <p:nvPicPr>
          <p:cNvPr id="52239" name="Picture 15"/>
          <p:cNvPicPr>
            <a:picLocks noChangeAspect="1" noChangeArrowheads="1"/>
          </p:cNvPicPr>
          <p:nvPr/>
        </p:nvPicPr>
        <p:blipFill>
          <a:blip r:embed="rId10" cstate="print"/>
          <a:srcRect/>
          <a:stretch>
            <a:fillRect/>
          </a:stretch>
        </p:blipFill>
        <p:spPr bwMode="auto">
          <a:xfrm>
            <a:off x="6516688" y="4708525"/>
            <a:ext cx="2051050" cy="1538288"/>
          </a:xfrm>
          <a:prstGeom prst="rect">
            <a:avLst/>
          </a:prstGeom>
          <a:noFill/>
          <a:ln w="25400">
            <a:solidFill>
              <a:schemeClr val="bg1"/>
            </a:solidFill>
            <a:miter lim="800000"/>
            <a:headEnd/>
            <a:tailEnd/>
          </a:ln>
        </p:spPr>
      </p:pic>
      <p:pic>
        <p:nvPicPr>
          <p:cNvPr id="52240" name="Picture 16"/>
          <p:cNvPicPr>
            <a:picLocks noChangeAspect="1" noChangeArrowheads="1"/>
          </p:cNvPicPr>
          <p:nvPr/>
        </p:nvPicPr>
        <p:blipFill>
          <a:blip r:embed="rId11" cstate="print"/>
          <a:srcRect/>
          <a:stretch>
            <a:fillRect/>
          </a:stretch>
        </p:blipFill>
        <p:spPr bwMode="auto">
          <a:xfrm>
            <a:off x="323850" y="3716338"/>
            <a:ext cx="1757363" cy="1308100"/>
          </a:xfrm>
          <a:prstGeom prst="rect">
            <a:avLst/>
          </a:prstGeom>
          <a:noFill/>
          <a:ln w="25400">
            <a:solidFill>
              <a:schemeClr val="bg1"/>
            </a:solidFill>
            <a:miter lim="800000"/>
            <a:headEnd/>
            <a:tailEnd/>
          </a:ln>
        </p:spPr>
      </p:pic>
      <p:pic>
        <p:nvPicPr>
          <p:cNvPr id="52241" name="Picture 17"/>
          <p:cNvPicPr>
            <a:picLocks noChangeAspect="1" noChangeArrowheads="1"/>
          </p:cNvPicPr>
          <p:nvPr/>
        </p:nvPicPr>
        <p:blipFill>
          <a:blip r:embed="rId12" cstate="print"/>
          <a:srcRect/>
          <a:stretch>
            <a:fillRect/>
          </a:stretch>
        </p:blipFill>
        <p:spPr bwMode="auto">
          <a:xfrm>
            <a:off x="684213" y="2852738"/>
            <a:ext cx="1223962" cy="1020762"/>
          </a:xfrm>
          <a:prstGeom prst="rect">
            <a:avLst/>
          </a:prstGeom>
          <a:noFill/>
          <a:ln w="25400">
            <a:solidFill>
              <a:schemeClr val="bg1"/>
            </a:solidFill>
            <a:miter lim="800000"/>
            <a:headEnd/>
            <a:tailEnd/>
          </a:ln>
        </p:spPr>
      </p:pic>
      <p:pic>
        <p:nvPicPr>
          <p:cNvPr id="52242" name="Picture 18"/>
          <p:cNvPicPr>
            <a:picLocks noChangeAspect="1" noChangeArrowheads="1"/>
          </p:cNvPicPr>
          <p:nvPr/>
        </p:nvPicPr>
        <p:blipFill>
          <a:blip r:embed="rId13" cstate="print"/>
          <a:srcRect/>
          <a:stretch>
            <a:fillRect/>
          </a:stretch>
        </p:blipFill>
        <p:spPr bwMode="auto">
          <a:xfrm>
            <a:off x="5003800" y="5565775"/>
            <a:ext cx="1584325" cy="1184275"/>
          </a:xfrm>
          <a:prstGeom prst="rect">
            <a:avLst/>
          </a:prstGeom>
          <a:noFill/>
          <a:ln w="25400">
            <a:solidFill>
              <a:schemeClr val="bg1"/>
            </a:solidFill>
            <a:miter lim="800000"/>
            <a:headEnd/>
            <a:tailEnd/>
          </a:ln>
        </p:spPr>
      </p:pic>
      <p:pic>
        <p:nvPicPr>
          <p:cNvPr id="52243" name="Picture 19"/>
          <p:cNvPicPr>
            <a:picLocks noChangeAspect="1" noChangeArrowheads="1"/>
          </p:cNvPicPr>
          <p:nvPr/>
        </p:nvPicPr>
        <p:blipFill>
          <a:blip r:embed="rId14" cstate="print"/>
          <a:srcRect/>
          <a:stretch>
            <a:fillRect/>
          </a:stretch>
        </p:blipFill>
        <p:spPr bwMode="auto">
          <a:xfrm>
            <a:off x="7596188" y="3860800"/>
            <a:ext cx="1476375" cy="831850"/>
          </a:xfrm>
          <a:prstGeom prst="rect">
            <a:avLst/>
          </a:prstGeom>
          <a:noFill/>
          <a:ln w="25400">
            <a:solidFill>
              <a:schemeClr val="bg1"/>
            </a:solidFill>
            <a:miter lim="800000"/>
            <a:headEnd/>
            <a:tailEnd/>
          </a:ln>
        </p:spPr>
      </p:pic>
      <p:pic>
        <p:nvPicPr>
          <p:cNvPr id="52245" name="Picture 21"/>
          <p:cNvPicPr>
            <a:picLocks noChangeAspect="1" noChangeArrowheads="1"/>
          </p:cNvPicPr>
          <p:nvPr/>
        </p:nvPicPr>
        <p:blipFill>
          <a:blip r:embed="rId15" cstate="print"/>
          <a:srcRect/>
          <a:stretch>
            <a:fillRect/>
          </a:stretch>
        </p:blipFill>
        <p:spPr bwMode="auto">
          <a:xfrm>
            <a:off x="2916238" y="908050"/>
            <a:ext cx="1906587" cy="1365250"/>
          </a:xfrm>
          <a:prstGeom prst="rect">
            <a:avLst/>
          </a:prstGeom>
          <a:noFill/>
          <a:ln w="22225">
            <a:solidFill>
              <a:schemeClr val="bg1"/>
            </a:solid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52234"/>
                                        </p:tgtEl>
                                        <p:attrNameLst>
                                          <p:attrName>style.visibility</p:attrName>
                                        </p:attrNameLst>
                                      </p:cBhvr>
                                      <p:to>
                                        <p:strVal val="visible"/>
                                      </p:to>
                                    </p:set>
                                    <p:anim calcmode="lin" valueType="num">
                                      <p:cBhvr>
                                        <p:cTn id="7" dur="500" fill="hold"/>
                                        <p:tgtEl>
                                          <p:spTgt spid="52234"/>
                                        </p:tgtEl>
                                        <p:attrNameLst>
                                          <p:attrName>ppt_w</p:attrName>
                                        </p:attrNameLst>
                                      </p:cBhvr>
                                      <p:tavLst>
                                        <p:tav tm="0">
                                          <p:val>
                                            <p:fltVal val="0"/>
                                          </p:val>
                                        </p:tav>
                                        <p:tav tm="100000">
                                          <p:val>
                                            <p:strVal val="#ppt_w"/>
                                          </p:val>
                                        </p:tav>
                                      </p:tavLst>
                                    </p:anim>
                                    <p:anim calcmode="lin" valueType="num">
                                      <p:cBhvr>
                                        <p:cTn id="8" dur="500" fill="hold"/>
                                        <p:tgtEl>
                                          <p:spTgt spid="52234"/>
                                        </p:tgtEl>
                                        <p:attrNameLst>
                                          <p:attrName>ppt_h</p:attrName>
                                        </p:attrNameLst>
                                      </p:cBhvr>
                                      <p:tavLst>
                                        <p:tav tm="0">
                                          <p:val>
                                            <p:fltVal val="0"/>
                                          </p:val>
                                        </p:tav>
                                        <p:tav tm="100000">
                                          <p:val>
                                            <p:strVal val="#ppt_h"/>
                                          </p:val>
                                        </p:tav>
                                      </p:tavLst>
                                    </p:anim>
                                    <p:animEffect transition="in" filter="fade">
                                      <p:cBhvr>
                                        <p:cTn id="9" dur="500"/>
                                        <p:tgtEl>
                                          <p:spTgt spid="52234"/>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52233"/>
                                        </p:tgtEl>
                                        <p:attrNameLst>
                                          <p:attrName>style.visibility</p:attrName>
                                        </p:attrNameLst>
                                      </p:cBhvr>
                                      <p:to>
                                        <p:strVal val="visible"/>
                                      </p:to>
                                    </p:set>
                                    <p:anim calcmode="lin" valueType="num">
                                      <p:cBhvr>
                                        <p:cTn id="13" dur="500" fill="hold"/>
                                        <p:tgtEl>
                                          <p:spTgt spid="52233"/>
                                        </p:tgtEl>
                                        <p:attrNameLst>
                                          <p:attrName>ppt_w</p:attrName>
                                        </p:attrNameLst>
                                      </p:cBhvr>
                                      <p:tavLst>
                                        <p:tav tm="0">
                                          <p:val>
                                            <p:fltVal val="0"/>
                                          </p:val>
                                        </p:tav>
                                        <p:tav tm="100000">
                                          <p:val>
                                            <p:strVal val="#ppt_w"/>
                                          </p:val>
                                        </p:tav>
                                      </p:tavLst>
                                    </p:anim>
                                    <p:anim calcmode="lin" valueType="num">
                                      <p:cBhvr>
                                        <p:cTn id="14" dur="500" fill="hold"/>
                                        <p:tgtEl>
                                          <p:spTgt spid="52233"/>
                                        </p:tgtEl>
                                        <p:attrNameLst>
                                          <p:attrName>ppt_h</p:attrName>
                                        </p:attrNameLst>
                                      </p:cBhvr>
                                      <p:tavLst>
                                        <p:tav tm="0">
                                          <p:val>
                                            <p:fltVal val="0"/>
                                          </p:val>
                                        </p:tav>
                                        <p:tav tm="100000">
                                          <p:val>
                                            <p:strVal val="#ppt_h"/>
                                          </p:val>
                                        </p:tav>
                                      </p:tavLst>
                                    </p:anim>
                                    <p:animEffect transition="in" filter="fade">
                                      <p:cBhvr>
                                        <p:cTn id="15" dur="500"/>
                                        <p:tgtEl>
                                          <p:spTgt spid="52233"/>
                                        </p:tgtEl>
                                      </p:cBhvr>
                                    </p:animEffect>
                                  </p:childTnLst>
                                </p:cTn>
                              </p:par>
                            </p:childTnLst>
                          </p:cTn>
                        </p:par>
                        <p:par>
                          <p:cTn id="16" fill="hold">
                            <p:stCondLst>
                              <p:cond delay="1000"/>
                            </p:stCondLst>
                            <p:childTnLst>
                              <p:par>
                                <p:cTn id="17" presetID="53" presetClass="entr" presetSubtype="0" fill="hold" nodeType="afterEffect">
                                  <p:stCondLst>
                                    <p:cond delay="0"/>
                                  </p:stCondLst>
                                  <p:childTnLst>
                                    <p:set>
                                      <p:cBhvr>
                                        <p:cTn id="18" dur="1" fill="hold">
                                          <p:stCondLst>
                                            <p:cond delay="0"/>
                                          </p:stCondLst>
                                        </p:cTn>
                                        <p:tgtEl>
                                          <p:spTgt spid="52235"/>
                                        </p:tgtEl>
                                        <p:attrNameLst>
                                          <p:attrName>style.visibility</p:attrName>
                                        </p:attrNameLst>
                                      </p:cBhvr>
                                      <p:to>
                                        <p:strVal val="visible"/>
                                      </p:to>
                                    </p:set>
                                    <p:anim calcmode="lin" valueType="num">
                                      <p:cBhvr>
                                        <p:cTn id="19" dur="500" fill="hold"/>
                                        <p:tgtEl>
                                          <p:spTgt spid="52235"/>
                                        </p:tgtEl>
                                        <p:attrNameLst>
                                          <p:attrName>ppt_w</p:attrName>
                                        </p:attrNameLst>
                                      </p:cBhvr>
                                      <p:tavLst>
                                        <p:tav tm="0">
                                          <p:val>
                                            <p:fltVal val="0"/>
                                          </p:val>
                                        </p:tav>
                                        <p:tav tm="100000">
                                          <p:val>
                                            <p:strVal val="#ppt_w"/>
                                          </p:val>
                                        </p:tav>
                                      </p:tavLst>
                                    </p:anim>
                                    <p:anim calcmode="lin" valueType="num">
                                      <p:cBhvr>
                                        <p:cTn id="20" dur="500" fill="hold"/>
                                        <p:tgtEl>
                                          <p:spTgt spid="52235"/>
                                        </p:tgtEl>
                                        <p:attrNameLst>
                                          <p:attrName>ppt_h</p:attrName>
                                        </p:attrNameLst>
                                      </p:cBhvr>
                                      <p:tavLst>
                                        <p:tav tm="0">
                                          <p:val>
                                            <p:fltVal val="0"/>
                                          </p:val>
                                        </p:tav>
                                        <p:tav tm="100000">
                                          <p:val>
                                            <p:strVal val="#ppt_h"/>
                                          </p:val>
                                        </p:tav>
                                      </p:tavLst>
                                    </p:anim>
                                    <p:animEffect transition="in" filter="fade">
                                      <p:cBhvr>
                                        <p:cTn id="21" dur="500"/>
                                        <p:tgtEl>
                                          <p:spTgt spid="52235"/>
                                        </p:tgtEl>
                                      </p:cBhvr>
                                    </p:animEffect>
                                  </p:childTnLst>
                                </p:cTn>
                              </p:par>
                            </p:childTnLst>
                          </p:cTn>
                        </p:par>
                        <p:par>
                          <p:cTn id="22" fill="hold">
                            <p:stCondLst>
                              <p:cond delay="1500"/>
                            </p:stCondLst>
                            <p:childTnLst>
                              <p:par>
                                <p:cTn id="23" presetID="53" presetClass="entr" presetSubtype="0" fill="hold" nodeType="afterEffect">
                                  <p:stCondLst>
                                    <p:cond delay="0"/>
                                  </p:stCondLst>
                                  <p:childTnLst>
                                    <p:set>
                                      <p:cBhvr>
                                        <p:cTn id="24" dur="1" fill="hold">
                                          <p:stCondLst>
                                            <p:cond delay="0"/>
                                          </p:stCondLst>
                                        </p:cTn>
                                        <p:tgtEl>
                                          <p:spTgt spid="52236"/>
                                        </p:tgtEl>
                                        <p:attrNameLst>
                                          <p:attrName>style.visibility</p:attrName>
                                        </p:attrNameLst>
                                      </p:cBhvr>
                                      <p:to>
                                        <p:strVal val="visible"/>
                                      </p:to>
                                    </p:set>
                                    <p:anim calcmode="lin" valueType="num">
                                      <p:cBhvr>
                                        <p:cTn id="25" dur="500" fill="hold"/>
                                        <p:tgtEl>
                                          <p:spTgt spid="52236"/>
                                        </p:tgtEl>
                                        <p:attrNameLst>
                                          <p:attrName>ppt_w</p:attrName>
                                        </p:attrNameLst>
                                      </p:cBhvr>
                                      <p:tavLst>
                                        <p:tav tm="0">
                                          <p:val>
                                            <p:fltVal val="0"/>
                                          </p:val>
                                        </p:tav>
                                        <p:tav tm="100000">
                                          <p:val>
                                            <p:strVal val="#ppt_w"/>
                                          </p:val>
                                        </p:tav>
                                      </p:tavLst>
                                    </p:anim>
                                    <p:anim calcmode="lin" valueType="num">
                                      <p:cBhvr>
                                        <p:cTn id="26" dur="500" fill="hold"/>
                                        <p:tgtEl>
                                          <p:spTgt spid="52236"/>
                                        </p:tgtEl>
                                        <p:attrNameLst>
                                          <p:attrName>ppt_h</p:attrName>
                                        </p:attrNameLst>
                                      </p:cBhvr>
                                      <p:tavLst>
                                        <p:tav tm="0">
                                          <p:val>
                                            <p:fltVal val="0"/>
                                          </p:val>
                                        </p:tav>
                                        <p:tav tm="100000">
                                          <p:val>
                                            <p:strVal val="#ppt_h"/>
                                          </p:val>
                                        </p:tav>
                                      </p:tavLst>
                                    </p:anim>
                                    <p:animEffect transition="in" filter="fade">
                                      <p:cBhvr>
                                        <p:cTn id="27" dur="500"/>
                                        <p:tgtEl>
                                          <p:spTgt spid="52236"/>
                                        </p:tgtEl>
                                      </p:cBhvr>
                                    </p:animEffect>
                                  </p:childTnLst>
                                </p:cTn>
                              </p:par>
                            </p:childTnLst>
                          </p:cTn>
                        </p:par>
                        <p:par>
                          <p:cTn id="28" fill="hold">
                            <p:stCondLst>
                              <p:cond delay="2000"/>
                            </p:stCondLst>
                            <p:childTnLst>
                              <p:par>
                                <p:cTn id="29" presetID="53" presetClass="entr" presetSubtype="0" fill="hold" nodeType="afterEffect">
                                  <p:stCondLst>
                                    <p:cond delay="0"/>
                                  </p:stCondLst>
                                  <p:childTnLst>
                                    <p:set>
                                      <p:cBhvr>
                                        <p:cTn id="30" dur="1" fill="hold">
                                          <p:stCondLst>
                                            <p:cond delay="0"/>
                                          </p:stCondLst>
                                        </p:cTn>
                                        <p:tgtEl>
                                          <p:spTgt spid="52232"/>
                                        </p:tgtEl>
                                        <p:attrNameLst>
                                          <p:attrName>style.visibility</p:attrName>
                                        </p:attrNameLst>
                                      </p:cBhvr>
                                      <p:to>
                                        <p:strVal val="visible"/>
                                      </p:to>
                                    </p:set>
                                    <p:anim calcmode="lin" valueType="num">
                                      <p:cBhvr>
                                        <p:cTn id="31" dur="500" fill="hold"/>
                                        <p:tgtEl>
                                          <p:spTgt spid="52232"/>
                                        </p:tgtEl>
                                        <p:attrNameLst>
                                          <p:attrName>ppt_w</p:attrName>
                                        </p:attrNameLst>
                                      </p:cBhvr>
                                      <p:tavLst>
                                        <p:tav tm="0">
                                          <p:val>
                                            <p:fltVal val="0"/>
                                          </p:val>
                                        </p:tav>
                                        <p:tav tm="100000">
                                          <p:val>
                                            <p:strVal val="#ppt_w"/>
                                          </p:val>
                                        </p:tav>
                                      </p:tavLst>
                                    </p:anim>
                                    <p:anim calcmode="lin" valueType="num">
                                      <p:cBhvr>
                                        <p:cTn id="32" dur="500" fill="hold"/>
                                        <p:tgtEl>
                                          <p:spTgt spid="52232"/>
                                        </p:tgtEl>
                                        <p:attrNameLst>
                                          <p:attrName>ppt_h</p:attrName>
                                        </p:attrNameLst>
                                      </p:cBhvr>
                                      <p:tavLst>
                                        <p:tav tm="0">
                                          <p:val>
                                            <p:fltVal val="0"/>
                                          </p:val>
                                        </p:tav>
                                        <p:tav tm="100000">
                                          <p:val>
                                            <p:strVal val="#ppt_h"/>
                                          </p:val>
                                        </p:tav>
                                      </p:tavLst>
                                    </p:anim>
                                    <p:animEffect transition="in" filter="fade">
                                      <p:cBhvr>
                                        <p:cTn id="33" dur="500"/>
                                        <p:tgtEl>
                                          <p:spTgt spid="52232"/>
                                        </p:tgtEl>
                                      </p:cBhvr>
                                    </p:animEffect>
                                  </p:childTnLst>
                                </p:cTn>
                              </p:par>
                            </p:childTnLst>
                          </p:cTn>
                        </p:par>
                        <p:par>
                          <p:cTn id="34" fill="hold">
                            <p:stCondLst>
                              <p:cond delay="2500"/>
                            </p:stCondLst>
                            <p:childTnLst>
                              <p:par>
                                <p:cTn id="35" presetID="53" presetClass="entr" presetSubtype="0" fill="hold" nodeType="afterEffect">
                                  <p:stCondLst>
                                    <p:cond delay="0"/>
                                  </p:stCondLst>
                                  <p:childTnLst>
                                    <p:set>
                                      <p:cBhvr>
                                        <p:cTn id="36" dur="1" fill="hold">
                                          <p:stCondLst>
                                            <p:cond delay="0"/>
                                          </p:stCondLst>
                                        </p:cTn>
                                        <p:tgtEl>
                                          <p:spTgt spid="52240"/>
                                        </p:tgtEl>
                                        <p:attrNameLst>
                                          <p:attrName>style.visibility</p:attrName>
                                        </p:attrNameLst>
                                      </p:cBhvr>
                                      <p:to>
                                        <p:strVal val="visible"/>
                                      </p:to>
                                    </p:set>
                                    <p:anim calcmode="lin" valueType="num">
                                      <p:cBhvr>
                                        <p:cTn id="37" dur="500" fill="hold"/>
                                        <p:tgtEl>
                                          <p:spTgt spid="52240"/>
                                        </p:tgtEl>
                                        <p:attrNameLst>
                                          <p:attrName>ppt_w</p:attrName>
                                        </p:attrNameLst>
                                      </p:cBhvr>
                                      <p:tavLst>
                                        <p:tav tm="0">
                                          <p:val>
                                            <p:fltVal val="0"/>
                                          </p:val>
                                        </p:tav>
                                        <p:tav tm="100000">
                                          <p:val>
                                            <p:strVal val="#ppt_w"/>
                                          </p:val>
                                        </p:tav>
                                      </p:tavLst>
                                    </p:anim>
                                    <p:anim calcmode="lin" valueType="num">
                                      <p:cBhvr>
                                        <p:cTn id="38" dur="500" fill="hold"/>
                                        <p:tgtEl>
                                          <p:spTgt spid="52240"/>
                                        </p:tgtEl>
                                        <p:attrNameLst>
                                          <p:attrName>ppt_h</p:attrName>
                                        </p:attrNameLst>
                                      </p:cBhvr>
                                      <p:tavLst>
                                        <p:tav tm="0">
                                          <p:val>
                                            <p:fltVal val="0"/>
                                          </p:val>
                                        </p:tav>
                                        <p:tav tm="100000">
                                          <p:val>
                                            <p:strVal val="#ppt_h"/>
                                          </p:val>
                                        </p:tav>
                                      </p:tavLst>
                                    </p:anim>
                                    <p:animEffect transition="in" filter="fade">
                                      <p:cBhvr>
                                        <p:cTn id="39" dur="500"/>
                                        <p:tgtEl>
                                          <p:spTgt spid="52240"/>
                                        </p:tgtEl>
                                      </p:cBhvr>
                                    </p:animEffect>
                                  </p:childTnLst>
                                </p:cTn>
                              </p:par>
                            </p:childTnLst>
                          </p:cTn>
                        </p:par>
                        <p:par>
                          <p:cTn id="40" fill="hold">
                            <p:stCondLst>
                              <p:cond delay="3000"/>
                            </p:stCondLst>
                            <p:childTnLst>
                              <p:par>
                                <p:cTn id="41" presetID="53" presetClass="entr" presetSubtype="0" fill="hold" nodeType="afterEffect">
                                  <p:stCondLst>
                                    <p:cond delay="0"/>
                                  </p:stCondLst>
                                  <p:childTnLst>
                                    <p:set>
                                      <p:cBhvr>
                                        <p:cTn id="42" dur="1" fill="hold">
                                          <p:stCondLst>
                                            <p:cond delay="0"/>
                                          </p:stCondLst>
                                        </p:cTn>
                                        <p:tgtEl>
                                          <p:spTgt spid="52239"/>
                                        </p:tgtEl>
                                        <p:attrNameLst>
                                          <p:attrName>style.visibility</p:attrName>
                                        </p:attrNameLst>
                                      </p:cBhvr>
                                      <p:to>
                                        <p:strVal val="visible"/>
                                      </p:to>
                                    </p:set>
                                    <p:anim calcmode="lin" valueType="num">
                                      <p:cBhvr>
                                        <p:cTn id="43" dur="500" fill="hold"/>
                                        <p:tgtEl>
                                          <p:spTgt spid="52239"/>
                                        </p:tgtEl>
                                        <p:attrNameLst>
                                          <p:attrName>ppt_w</p:attrName>
                                        </p:attrNameLst>
                                      </p:cBhvr>
                                      <p:tavLst>
                                        <p:tav tm="0">
                                          <p:val>
                                            <p:fltVal val="0"/>
                                          </p:val>
                                        </p:tav>
                                        <p:tav tm="100000">
                                          <p:val>
                                            <p:strVal val="#ppt_w"/>
                                          </p:val>
                                        </p:tav>
                                      </p:tavLst>
                                    </p:anim>
                                    <p:anim calcmode="lin" valueType="num">
                                      <p:cBhvr>
                                        <p:cTn id="44" dur="500" fill="hold"/>
                                        <p:tgtEl>
                                          <p:spTgt spid="52239"/>
                                        </p:tgtEl>
                                        <p:attrNameLst>
                                          <p:attrName>ppt_h</p:attrName>
                                        </p:attrNameLst>
                                      </p:cBhvr>
                                      <p:tavLst>
                                        <p:tav tm="0">
                                          <p:val>
                                            <p:fltVal val="0"/>
                                          </p:val>
                                        </p:tav>
                                        <p:tav tm="100000">
                                          <p:val>
                                            <p:strVal val="#ppt_h"/>
                                          </p:val>
                                        </p:tav>
                                      </p:tavLst>
                                    </p:anim>
                                    <p:animEffect transition="in" filter="fade">
                                      <p:cBhvr>
                                        <p:cTn id="45" dur="500"/>
                                        <p:tgtEl>
                                          <p:spTgt spid="52239"/>
                                        </p:tgtEl>
                                      </p:cBhvr>
                                    </p:animEffect>
                                  </p:childTnLst>
                                </p:cTn>
                              </p:par>
                            </p:childTnLst>
                          </p:cTn>
                        </p:par>
                        <p:par>
                          <p:cTn id="46" fill="hold">
                            <p:stCondLst>
                              <p:cond delay="3500"/>
                            </p:stCondLst>
                            <p:childTnLst>
                              <p:par>
                                <p:cTn id="47" presetID="53" presetClass="entr" presetSubtype="0" fill="hold" nodeType="afterEffect">
                                  <p:stCondLst>
                                    <p:cond delay="0"/>
                                  </p:stCondLst>
                                  <p:childTnLst>
                                    <p:set>
                                      <p:cBhvr>
                                        <p:cTn id="48" dur="1" fill="hold">
                                          <p:stCondLst>
                                            <p:cond delay="0"/>
                                          </p:stCondLst>
                                        </p:cTn>
                                        <p:tgtEl>
                                          <p:spTgt spid="52241"/>
                                        </p:tgtEl>
                                        <p:attrNameLst>
                                          <p:attrName>style.visibility</p:attrName>
                                        </p:attrNameLst>
                                      </p:cBhvr>
                                      <p:to>
                                        <p:strVal val="visible"/>
                                      </p:to>
                                    </p:set>
                                    <p:anim calcmode="lin" valueType="num">
                                      <p:cBhvr>
                                        <p:cTn id="49" dur="500" fill="hold"/>
                                        <p:tgtEl>
                                          <p:spTgt spid="52241"/>
                                        </p:tgtEl>
                                        <p:attrNameLst>
                                          <p:attrName>ppt_w</p:attrName>
                                        </p:attrNameLst>
                                      </p:cBhvr>
                                      <p:tavLst>
                                        <p:tav tm="0">
                                          <p:val>
                                            <p:fltVal val="0"/>
                                          </p:val>
                                        </p:tav>
                                        <p:tav tm="100000">
                                          <p:val>
                                            <p:strVal val="#ppt_w"/>
                                          </p:val>
                                        </p:tav>
                                      </p:tavLst>
                                    </p:anim>
                                    <p:anim calcmode="lin" valueType="num">
                                      <p:cBhvr>
                                        <p:cTn id="50" dur="500" fill="hold"/>
                                        <p:tgtEl>
                                          <p:spTgt spid="52241"/>
                                        </p:tgtEl>
                                        <p:attrNameLst>
                                          <p:attrName>ppt_h</p:attrName>
                                        </p:attrNameLst>
                                      </p:cBhvr>
                                      <p:tavLst>
                                        <p:tav tm="0">
                                          <p:val>
                                            <p:fltVal val="0"/>
                                          </p:val>
                                        </p:tav>
                                        <p:tav tm="100000">
                                          <p:val>
                                            <p:strVal val="#ppt_h"/>
                                          </p:val>
                                        </p:tav>
                                      </p:tavLst>
                                    </p:anim>
                                    <p:animEffect transition="in" filter="fade">
                                      <p:cBhvr>
                                        <p:cTn id="51" dur="500"/>
                                        <p:tgtEl>
                                          <p:spTgt spid="52241"/>
                                        </p:tgtEl>
                                      </p:cBhvr>
                                    </p:animEffect>
                                  </p:childTnLst>
                                </p:cTn>
                              </p:par>
                            </p:childTnLst>
                          </p:cTn>
                        </p:par>
                        <p:par>
                          <p:cTn id="52" fill="hold">
                            <p:stCondLst>
                              <p:cond delay="4000"/>
                            </p:stCondLst>
                            <p:childTnLst>
                              <p:par>
                                <p:cTn id="53" presetID="53" presetClass="entr" presetSubtype="0" fill="hold" nodeType="afterEffect">
                                  <p:stCondLst>
                                    <p:cond delay="0"/>
                                  </p:stCondLst>
                                  <p:childTnLst>
                                    <p:set>
                                      <p:cBhvr>
                                        <p:cTn id="54" dur="1" fill="hold">
                                          <p:stCondLst>
                                            <p:cond delay="0"/>
                                          </p:stCondLst>
                                        </p:cTn>
                                        <p:tgtEl>
                                          <p:spTgt spid="52238"/>
                                        </p:tgtEl>
                                        <p:attrNameLst>
                                          <p:attrName>style.visibility</p:attrName>
                                        </p:attrNameLst>
                                      </p:cBhvr>
                                      <p:to>
                                        <p:strVal val="visible"/>
                                      </p:to>
                                    </p:set>
                                    <p:anim calcmode="lin" valueType="num">
                                      <p:cBhvr>
                                        <p:cTn id="55" dur="500" fill="hold"/>
                                        <p:tgtEl>
                                          <p:spTgt spid="52238"/>
                                        </p:tgtEl>
                                        <p:attrNameLst>
                                          <p:attrName>ppt_w</p:attrName>
                                        </p:attrNameLst>
                                      </p:cBhvr>
                                      <p:tavLst>
                                        <p:tav tm="0">
                                          <p:val>
                                            <p:fltVal val="0"/>
                                          </p:val>
                                        </p:tav>
                                        <p:tav tm="100000">
                                          <p:val>
                                            <p:strVal val="#ppt_w"/>
                                          </p:val>
                                        </p:tav>
                                      </p:tavLst>
                                    </p:anim>
                                    <p:anim calcmode="lin" valueType="num">
                                      <p:cBhvr>
                                        <p:cTn id="56" dur="500" fill="hold"/>
                                        <p:tgtEl>
                                          <p:spTgt spid="52238"/>
                                        </p:tgtEl>
                                        <p:attrNameLst>
                                          <p:attrName>ppt_h</p:attrName>
                                        </p:attrNameLst>
                                      </p:cBhvr>
                                      <p:tavLst>
                                        <p:tav tm="0">
                                          <p:val>
                                            <p:fltVal val="0"/>
                                          </p:val>
                                        </p:tav>
                                        <p:tav tm="100000">
                                          <p:val>
                                            <p:strVal val="#ppt_h"/>
                                          </p:val>
                                        </p:tav>
                                      </p:tavLst>
                                    </p:anim>
                                    <p:animEffect transition="in" filter="fade">
                                      <p:cBhvr>
                                        <p:cTn id="57" dur="500"/>
                                        <p:tgtEl>
                                          <p:spTgt spid="52238"/>
                                        </p:tgtEl>
                                      </p:cBhvr>
                                    </p:animEffect>
                                  </p:childTnLst>
                                </p:cTn>
                              </p:par>
                            </p:childTnLst>
                          </p:cTn>
                        </p:par>
                        <p:par>
                          <p:cTn id="58" fill="hold">
                            <p:stCondLst>
                              <p:cond delay="4500"/>
                            </p:stCondLst>
                            <p:childTnLst>
                              <p:par>
                                <p:cTn id="59" presetID="53" presetClass="entr" presetSubtype="0" fill="hold" nodeType="afterEffect">
                                  <p:stCondLst>
                                    <p:cond delay="0"/>
                                  </p:stCondLst>
                                  <p:childTnLst>
                                    <p:set>
                                      <p:cBhvr>
                                        <p:cTn id="60" dur="1" fill="hold">
                                          <p:stCondLst>
                                            <p:cond delay="0"/>
                                          </p:stCondLst>
                                        </p:cTn>
                                        <p:tgtEl>
                                          <p:spTgt spid="52245"/>
                                        </p:tgtEl>
                                        <p:attrNameLst>
                                          <p:attrName>style.visibility</p:attrName>
                                        </p:attrNameLst>
                                      </p:cBhvr>
                                      <p:to>
                                        <p:strVal val="visible"/>
                                      </p:to>
                                    </p:set>
                                    <p:anim calcmode="lin" valueType="num">
                                      <p:cBhvr>
                                        <p:cTn id="61" dur="500" fill="hold"/>
                                        <p:tgtEl>
                                          <p:spTgt spid="52245"/>
                                        </p:tgtEl>
                                        <p:attrNameLst>
                                          <p:attrName>ppt_w</p:attrName>
                                        </p:attrNameLst>
                                      </p:cBhvr>
                                      <p:tavLst>
                                        <p:tav tm="0">
                                          <p:val>
                                            <p:fltVal val="0"/>
                                          </p:val>
                                        </p:tav>
                                        <p:tav tm="100000">
                                          <p:val>
                                            <p:strVal val="#ppt_w"/>
                                          </p:val>
                                        </p:tav>
                                      </p:tavLst>
                                    </p:anim>
                                    <p:anim calcmode="lin" valueType="num">
                                      <p:cBhvr>
                                        <p:cTn id="62" dur="500" fill="hold"/>
                                        <p:tgtEl>
                                          <p:spTgt spid="52245"/>
                                        </p:tgtEl>
                                        <p:attrNameLst>
                                          <p:attrName>ppt_h</p:attrName>
                                        </p:attrNameLst>
                                      </p:cBhvr>
                                      <p:tavLst>
                                        <p:tav tm="0">
                                          <p:val>
                                            <p:fltVal val="0"/>
                                          </p:val>
                                        </p:tav>
                                        <p:tav tm="100000">
                                          <p:val>
                                            <p:strVal val="#ppt_h"/>
                                          </p:val>
                                        </p:tav>
                                      </p:tavLst>
                                    </p:anim>
                                    <p:animEffect transition="in" filter="fade">
                                      <p:cBhvr>
                                        <p:cTn id="63" dur="500"/>
                                        <p:tgtEl>
                                          <p:spTgt spid="52245"/>
                                        </p:tgtEl>
                                      </p:cBhvr>
                                    </p:animEffect>
                                  </p:childTnLst>
                                </p:cTn>
                              </p:par>
                            </p:childTnLst>
                          </p:cTn>
                        </p:par>
                        <p:par>
                          <p:cTn id="64" fill="hold">
                            <p:stCondLst>
                              <p:cond delay="5000"/>
                            </p:stCondLst>
                            <p:childTnLst>
                              <p:par>
                                <p:cTn id="65" presetID="53" presetClass="entr" presetSubtype="0" fill="hold" nodeType="afterEffect">
                                  <p:stCondLst>
                                    <p:cond delay="0"/>
                                  </p:stCondLst>
                                  <p:childTnLst>
                                    <p:set>
                                      <p:cBhvr>
                                        <p:cTn id="66" dur="1" fill="hold">
                                          <p:stCondLst>
                                            <p:cond delay="0"/>
                                          </p:stCondLst>
                                        </p:cTn>
                                        <p:tgtEl>
                                          <p:spTgt spid="52242"/>
                                        </p:tgtEl>
                                        <p:attrNameLst>
                                          <p:attrName>style.visibility</p:attrName>
                                        </p:attrNameLst>
                                      </p:cBhvr>
                                      <p:to>
                                        <p:strVal val="visible"/>
                                      </p:to>
                                    </p:set>
                                    <p:anim calcmode="lin" valueType="num">
                                      <p:cBhvr>
                                        <p:cTn id="67" dur="500" fill="hold"/>
                                        <p:tgtEl>
                                          <p:spTgt spid="52242"/>
                                        </p:tgtEl>
                                        <p:attrNameLst>
                                          <p:attrName>ppt_w</p:attrName>
                                        </p:attrNameLst>
                                      </p:cBhvr>
                                      <p:tavLst>
                                        <p:tav tm="0">
                                          <p:val>
                                            <p:fltVal val="0"/>
                                          </p:val>
                                        </p:tav>
                                        <p:tav tm="100000">
                                          <p:val>
                                            <p:strVal val="#ppt_w"/>
                                          </p:val>
                                        </p:tav>
                                      </p:tavLst>
                                    </p:anim>
                                    <p:anim calcmode="lin" valueType="num">
                                      <p:cBhvr>
                                        <p:cTn id="68" dur="500" fill="hold"/>
                                        <p:tgtEl>
                                          <p:spTgt spid="52242"/>
                                        </p:tgtEl>
                                        <p:attrNameLst>
                                          <p:attrName>ppt_h</p:attrName>
                                        </p:attrNameLst>
                                      </p:cBhvr>
                                      <p:tavLst>
                                        <p:tav tm="0">
                                          <p:val>
                                            <p:fltVal val="0"/>
                                          </p:val>
                                        </p:tav>
                                        <p:tav tm="100000">
                                          <p:val>
                                            <p:strVal val="#ppt_h"/>
                                          </p:val>
                                        </p:tav>
                                      </p:tavLst>
                                    </p:anim>
                                    <p:animEffect transition="in" filter="fade">
                                      <p:cBhvr>
                                        <p:cTn id="69" dur="500"/>
                                        <p:tgtEl>
                                          <p:spTgt spid="52242"/>
                                        </p:tgtEl>
                                      </p:cBhvr>
                                    </p:animEffect>
                                  </p:childTnLst>
                                </p:cTn>
                              </p:par>
                            </p:childTnLst>
                          </p:cTn>
                        </p:par>
                        <p:par>
                          <p:cTn id="70" fill="hold">
                            <p:stCondLst>
                              <p:cond delay="5500"/>
                            </p:stCondLst>
                            <p:childTnLst>
                              <p:par>
                                <p:cTn id="71" presetID="53" presetClass="entr" presetSubtype="0" fill="hold" nodeType="afterEffect">
                                  <p:stCondLst>
                                    <p:cond delay="0"/>
                                  </p:stCondLst>
                                  <p:childTnLst>
                                    <p:set>
                                      <p:cBhvr>
                                        <p:cTn id="72" dur="1" fill="hold">
                                          <p:stCondLst>
                                            <p:cond delay="0"/>
                                          </p:stCondLst>
                                        </p:cTn>
                                        <p:tgtEl>
                                          <p:spTgt spid="52243"/>
                                        </p:tgtEl>
                                        <p:attrNameLst>
                                          <p:attrName>style.visibility</p:attrName>
                                        </p:attrNameLst>
                                      </p:cBhvr>
                                      <p:to>
                                        <p:strVal val="visible"/>
                                      </p:to>
                                    </p:set>
                                    <p:anim calcmode="lin" valueType="num">
                                      <p:cBhvr>
                                        <p:cTn id="73" dur="500" fill="hold"/>
                                        <p:tgtEl>
                                          <p:spTgt spid="52243"/>
                                        </p:tgtEl>
                                        <p:attrNameLst>
                                          <p:attrName>ppt_w</p:attrName>
                                        </p:attrNameLst>
                                      </p:cBhvr>
                                      <p:tavLst>
                                        <p:tav tm="0">
                                          <p:val>
                                            <p:fltVal val="0"/>
                                          </p:val>
                                        </p:tav>
                                        <p:tav tm="100000">
                                          <p:val>
                                            <p:strVal val="#ppt_w"/>
                                          </p:val>
                                        </p:tav>
                                      </p:tavLst>
                                    </p:anim>
                                    <p:anim calcmode="lin" valueType="num">
                                      <p:cBhvr>
                                        <p:cTn id="74" dur="500" fill="hold"/>
                                        <p:tgtEl>
                                          <p:spTgt spid="52243"/>
                                        </p:tgtEl>
                                        <p:attrNameLst>
                                          <p:attrName>ppt_h</p:attrName>
                                        </p:attrNameLst>
                                      </p:cBhvr>
                                      <p:tavLst>
                                        <p:tav tm="0">
                                          <p:val>
                                            <p:fltVal val="0"/>
                                          </p:val>
                                        </p:tav>
                                        <p:tav tm="100000">
                                          <p:val>
                                            <p:strVal val="#ppt_h"/>
                                          </p:val>
                                        </p:tav>
                                      </p:tavLst>
                                    </p:anim>
                                    <p:animEffect transition="in" filter="fade">
                                      <p:cBhvr>
                                        <p:cTn id="75" dur="500"/>
                                        <p:tgtEl>
                                          <p:spTgt spid="52243"/>
                                        </p:tgtEl>
                                      </p:cBhvr>
                                    </p:animEffect>
                                  </p:childTnLst>
                                </p:cTn>
                              </p:par>
                              <p:par>
                                <p:cTn id="76" presetID="2" presetClass="entr" presetSubtype="8" fill="hold" grpId="0" nodeType="withEffect">
                                  <p:stCondLst>
                                    <p:cond delay="0"/>
                                  </p:stCondLst>
                                  <p:childTnLst>
                                    <p:set>
                                      <p:cBhvr>
                                        <p:cTn id="77" dur="1" fill="hold">
                                          <p:stCondLst>
                                            <p:cond delay="0"/>
                                          </p:stCondLst>
                                        </p:cTn>
                                        <p:tgtEl>
                                          <p:spTgt spid="52231"/>
                                        </p:tgtEl>
                                        <p:attrNameLst>
                                          <p:attrName>style.visibility</p:attrName>
                                        </p:attrNameLst>
                                      </p:cBhvr>
                                      <p:to>
                                        <p:strVal val="visible"/>
                                      </p:to>
                                    </p:set>
                                    <p:anim calcmode="lin" valueType="num">
                                      <p:cBhvr additive="base">
                                        <p:cTn id="78" dur="500" fill="hold"/>
                                        <p:tgtEl>
                                          <p:spTgt spid="52231"/>
                                        </p:tgtEl>
                                        <p:attrNameLst>
                                          <p:attrName>ppt_x</p:attrName>
                                        </p:attrNameLst>
                                      </p:cBhvr>
                                      <p:tavLst>
                                        <p:tav tm="0">
                                          <p:val>
                                            <p:strVal val="0-#ppt_w/2"/>
                                          </p:val>
                                        </p:tav>
                                        <p:tav tm="100000">
                                          <p:val>
                                            <p:strVal val="#ppt_x"/>
                                          </p:val>
                                        </p:tav>
                                      </p:tavLst>
                                    </p:anim>
                                    <p:anim calcmode="lin" valueType="num">
                                      <p:cBhvr additive="base">
                                        <p:cTn id="79" dur="500" fill="hold"/>
                                        <p:tgtEl>
                                          <p:spTgt spid="52231"/>
                                        </p:tgtEl>
                                        <p:attrNameLst>
                                          <p:attrName>ppt_y</p:attrName>
                                        </p:attrNameLst>
                                      </p:cBhvr>
                                      <p:tavLst>
                                        <p:tav tm="0">
                                          <p:val>
                                            <p:strVal val="#ppt_y"/>
                                          </p:val>
                                        </p:tav>
                                        <p:tav tm="100000">
                                          <p:val>
                                            <p:strVal val="#ppt_y"/>
                                          </p:val>
                                        </p:tav>
                                      </p:tavLst>
                                    </p:anim>
                                  </p:childTnLst>
                                </p:cTn>
                              </p:par>
                              <p:par>
                                <p:cTn id="80" presetID="5" presetClass="emph" presetSubtype="1" grpId="1" nodeType="withEffect">
                                  <p:stCondLst>
                                    <p:cond delay="0"/>
                                  </p:stCondLst>
                                  <p:childTnLst>
                                    <p:set>
                                      <p:cBhvr override="childStyle">
                                        <p:cTn id="81" dur="indefinite"/>
                                        <p:tgtEl>
                                          <p:spTgt spid="52231"/>
                                        </p:tgtEl>
                                        <p:attrNameLst>
                                          <p:attrName>style.fontStyle</p:attrName>
                                        </p:attrNameLst>
                                      </p:cBhvr>
                                      <p:to>
                                        <p:strVal val="normal"/>
                                      </p:to>
                                    </p:set>
                                    <p:set>
                                      <p:cBhvr override="childStyle">
                                        <p:cTn id="82" dur="indefinite"/>
                                        <p:tgtEl>
                                          <p:spTgt spid="52231"/>
                                        </p:tgtEl>
                                        <p:attrNameLst>
                                          <p:attrName>style.fontWeight</p:attrName>
                                        </p:attrNameLst>
                                      </p:cBhvr>
                                      <p:to>
                                        <p:strVal val="bold"/>
                                      </p:to>
                                    </p:set>
                                    <p:set>
                                      <p:cBhvr override="childStyle">
                                        <p:cTn id="83" dur="indefinite"/>
                                        <p:tgtEl>
                                          <p:spTgt spid="52231"/>
                                        </p:tgtEl>
                                        <p:attrNameLst>
                                          <p:attrName>style.textDecorationUnderline</p:attrName>
                                        </p:attrNameLst>
                                      </p:cBhvr>
                                      <p:to>
                                        <p:strVal val="fals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1" grpId="0"/>
      <p:bldP spid="52231"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3"/>
          <p:cNvSpPr>
            <a:spLocks noChangeArrowheads="1"/>
          </p:cNvSpPr>
          <p:nvPr/>
        </p:nvSpPr>
        <p:spPr bwMode="auto">
          <a:xfrm>
            <a:off x="7019925" y="6308725"/>
            <a:ext cx="2124075" cy="628650"/>
          </a:xfrm>
          <a:prstGeom prst="rect">
            <a:avLst/>
          </a:prstGeom>
          <a:solidFill>
            <a:srgbClr val="0655AC"/>
          </a:solidFill>
          <a:ln w="9525">
            <a:noFill/>
            <a:miter lim="800000"/>
            <a:headEnd/>
            <a:tailEnd/>
          </a:ln>
        </p:spPr>
        <p:txBody>
          <a:bodyPr wrap="none" anchor="ctr"/>
          <a:lstStyle/>
          <a:p>
            <a:endParaRPr lang="de-DE"/>
          </a:p>
        </p:txBody>
      </p:sp>
      <p:sp>
        <p:nvSpPr>
          <p:cNvPr id="38917" name="Rectangle 4"/>
          <p:cNvSpPr>
            <a:spLocks noChangeArrowheads="1"/>
          </p:cNvSpPr>
          <p:nvPr/>
        </p:nvSpPr>
        <p:spPr bwMode="auto">
          <a:xfrm>
            <a:off x="6659563" y="6559550"/>
            <a:ext cx="539750" cy="387350"/>
          </a:xfrm>
          <a:prstGeom prst="rect">
            <a:avLst/>
          </a:prstGeom>
          <a:solidFill>
            <a:srgbClr val="0655AC"/>
          </a:solidFill>
          <a:ln w="9525">
            <a:noFill/>
            <a:miter lim="800000"/>
            <a:headEnd/>
            <a:tailEnd/>
          </a:ln>
        </p:spPr>
        <p:txBody>
          <a:bodyPr wrap="none" anchor="ctr"/>
          <a:lstStyle/>
          <a:p>
            <a:endParaRPr lang="de-DE"/>
          </a:p>
        </p:txBody>
      </p:sp>
      <p:sp>
        <p:nvSpPr>
          <p:cNvPr id="38918" name="Oval 5"/>
          <p:cNvSpPr>
            <a:spLocks noChangeArrowheads="1"/>
          </p:cNvSpPr>
          <p:nvPr/>
        </p:nvSpPr>
        <p:spPr bwMode="auto">
          <a:xfrm>
            <a:off x="6659563" y="6310313"/>
            <a:ext cx="666750" cy="454025"/>
          </a:xfrm>
          <a:prstGeom prst="ellipse">
            <a:avLst/>
          </a:prstGeom>
          <a:solidFill>
            <a:srgbClr val="0655AC"/>
          </a:solidFill>
          <a:ln w="9525">
            <a:noFill/>
            <a:round/>
            <a:headEnd/>
            <a:tailEnd/>
          </a:ln>
        </p:spPr>
        <p:txBody>
          <a:bodyPr wrap="none" anchor="ctr"/>
          <a:lstStyle/>
          <a:p>
            <a:endParaRPr lang="de-DE"/>
          </a:p>
        </p:txBody>
      </p:sp>
      <p:sp>
        <p:nvSpPr>
          <p:cNvPr id="25606" name="Text Box 6"/>
          <p:cNvSpPr txBox="1">
            <a:spLocks noChangeArrowheads="1"/>
          </p:cNvSpPr>
          <p:nvPr/>
        </p:nvSpPr>
        <p:spPr bwMode="auto">
          <a:xfrm>
            <a:off x="7000875" y="6407150"/>
            <a:ext cx="1785938" cy="307975"/>
          </a:xfrm>
          <a:prstGeom prst="rect">
            <a:avLst/>
          </a:prstGeom>
          <a:noFill/>
          <a:ln w="9525">
            <a:noFill/>
            <a:miter lim="800000"/>
            <a:headEnd/>
            <a:tailEnd/>
          </a:ln>
          <a:effectLst/>
        </p:spPr>
        <p:txBody>
          <a:bodyPr>
            <a:spAutoFit/>
          </a:bodyPr>
          <a:lstStyle/>
          <a:p>
            <a:pPr algn="l" eaLnBrk="0" hangingPunct="0">
              <a:defRPr/>
            </a:pPr>
            <a:r>
              <a:rPr lang="en-US" sz="1400" b="1" dirty="0" err="1">
                <a:solidFill>
                  <a:schemeClr val="bg1"/>
                </a:solidFill>
                <a:effectLst>
                  <a:outerShdw blurRad="38100" dist="38100" dir="2700000" algn="tl">
                    <a:srgbClr val="C0C0C0"/>
                  </a:outerShdw>
                </a:effectLst>
              </a:rPr>
              <a:t>Umweltbiochemie</a:t>
            </a:r>
            <a:endParaRPr lang="en-US" sz="1400" b="1" dirty="0">
              <a:solidFill>
                <a:schemeClr val="bg1"/>
              </a:solidFill>
              <a:effectLst>
                <a:outerShdw blurRad="38100" dist="38100" dir="2700000" algn="tl">
                  <a:srgbClr val="C0C0C0"/>
                </a:outerShdw>
              </a:effectLst>
            </a:endParaRPr>
          </a:p>
        </p:txBody>
      </p:sp>
      <p:pic>
        <p:nvPicPr>
          <p:cNvPr id="20" name="Cone Snail (Conus Geographus).mpg">
            <a:hlinkClick r:id="" action="ppaction://media"/>
          </p:cNvPr>
          <p:cNvPicPr>
            <a:picLocks noRot="1" noChangeAspect="1"/>
          </p:cNvPicPr>
          <p:nvPr>
            <a:videoFile r:link="rId1"/>
          </p:nvPr>
        </p:nvPicPr>
        <p:blipFill>
          <a:blip r:embed="rId4" cstate="print"/>
          <a:stretch>
            <a:fillRect/>
          </a:stretch>
        </p:blipFill>
        <p:spPr>
          <a:xfrm>
            <a:off x="1357290" y="1285860"/>
            <a:ext cx="6572297" cy="492922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90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www.nwzonline.de/rf/image_online/NWZ_CMS/NWZ/2014-2016/Produktion/2014/04/29/REGION/1/Bilder/REGION_1_3dda9792-cc5e-4d93-8a2a-dd12bd6ea084--469x3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2034014"/>
            <a:ext cx="4476750" cy="32099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8915" name="Rectangle 2"/>
          <p:cNvSpPr>
            <a:spLocks noChangeArrowheads="1"/>
          </p:cNvSpPr>
          <p:nvPr/>
        </p:nvSpPr>
        <p:spPr bwMode="auto">
          <a:xfrm>
            <a:off x="1258888" y="1724025"/>
            <a:ext cx="3512500" cy="338554"/>
          </a:xfrm>
          <a:prstGeom prst="rect">
            <a:avLst/>
          </a:prstGeom>
          <a:noFill/>
          <a:ln w="9525">
            <a:noFill/>
            <a:miter lim="800000"/>
            <a:headEnd/>
            <a:tailEnd/>
          </a:ln>
        </p:spPr>
        <p:txBody>
          <a:bodyPr wrap="none">
            <a:spAutoFit/>
          </a:bodyPr>
          <a:lstStyle/>
          <a:p>
            <a:pPr algn="l">
              <a:spcBef>
                <a:spcPct val="20000"/>
              </a:spcBef>
            </a:pPr>
            <a:r>
              <a:rPr lang="de-DE" sz="1600" b="1" dirty="0">
                <a:solidFill>
                  <a:srgbClr val="000066"/>
                </a:solidFill>
              </a:rPr>
              <a:t>Arbeitsgruppe </a:t>
            </a:r>
            <a:r>
              <a:rPr lang="de-DE" sz="1600" b="1" i="1" dirty="0" smtClean="0">
                <a:solidFill>
                  <a:srgbClr val="000066"/>
                </a:solidFill>
              </a:rPr>
              <a:t>Meeresoberflächen</a:t>
            </a:r>
            <a:endParaRPr lang="de-DE" sz="1600" b="1" i="1" dirty="0">
              <a:solidFill>
                <a:srgbClr val="000066"/>
              </a:solidFill>
            </a:endParaRPr>
          </a:p>
        </p:txBody>
      </p:sp>
      <p:sp>
        <p:nvSpPr>
          <p:cNvPr id="38916" name="Rectangle 3"/>
          <p:cNvSpPr>
            <a:spLocks noChangeArrowheads="1"/>
          </p:cNvSpPr>
          <p:nvPr/>
        </p:nvSpPr>
        <p:spPr bwMode="auto">
          <a:xfrm>
            <a:off x="7019925" y="6308725"/>
            <a:ext cx="2124075" cy="628650"/>
          </a:xfrm>
          <a:prstGeom prst="rect">
            <a:avLst/>
          </a:prstGeom>
          <a:solidFill>
            <a:srgbClr val="0655AC"/>
          </a:solidFill>
          <a:ln w="9525">
            <a:noFill/>
            <a:miter lim="800000"/>
            <a:headEnd/>
            <a:tailEnd/>
          </a:ln>
        </p:spPr>
        <p:txBody>
          <a:bodyPr wrap="none" anchor="ctr"/>
          <a:lstStyle/>
          <a:p>
            <a:endParaRPr lang="de-DE"/>
          </a:p>
        </p:txBody>
      </p:sp>
      <p:sp>
        <p:nvSpPr>
          <p:cNvPr id="38917" name="Rectangle 4"/>
          <p:cNvSpPr>
            <a:spLocks noChangeArrowheads="1"/>
          </p:cNvSpPr>
          <p:nvPr/>
        </p:nvSpPr>
        <p:spPr bwMode="auto">
          <a:xfrm>
            <a:off x="6659563" y="6559550"/>
            <a:ext cx="539750" cy="387350"/>
          </a:xfrm>
          <a:prstGeom prst="rect">
            <a:avLst/>
          </a:prstGeom>
          <a:solidFill>
            <a:srgbClr val="0655AC"/>
          </a:solidFill>
          <a:ln w="9525">
            <a:noFill/>
            <a:miter lim="800000"/>
            <a:headEnd/>
            <a:tailEnd/>
          </a:ln>
        </p:spPr>
        <p:txBody>
          <a:bodyPr wrap="none" anchor="ctr"/>
          <a:lstStyle/>
          <a:p>
            <a:endParaRPr lang="de-DE"/>
          </a:p>
        </p:txBody>
      </p:sp>
      <p:sp>
        <p:nvSpPr>
          <p:cNvPr id="38918" name="Oval 5"/>
          <p:cNvSpPr>
            <a:spLocks noChangeArrowheads="1"/>
          </p:cNvSpPr>
          <p:nvPr/>
        </p:nvSpPr>
        <p:spPr bwMode="auto">
          <a:xfrm>
            <a:off x="6659563" y="6310313"/>
            <a:ext cx="666750" cy="454025"/>
          </a:xfrm>
          <a:prstGeom prst="ellipse">
            <a:avLst/>
          </a:prstGeom>
          <a:solidFill>
            <a:srgbClr val="0655AC"/>
          </a:solidFill>
          <a:ln w="9525">
            <a:noFill/>
            <a:round/>
            <a:headEnd/>
            <a:tailEnd/>
          </a:ln>
        </p:spPr>
        <p:txBody>
          <a:bodyPr wrap="none" anchor="ctr"/>
          <a:lstStyle/>
          <a:p>
            <a:endParaRPr lang="de-DE"/>
          </a:p>
        </p:txBody>
      </p:sp>
      <p:sp>
        <p:nvSpPr>
          <p:cNvPr id="25606" name="Text Box 6"/>
          <p:cNvSpPr txBox="1">
            <a:spLocks noChangeArrowheads="1"/>
          </p:cNvSpPr>
          <p:nvPr/>
        </p:nvSpPr>
        <p:spPr bwMode="auto">
          <a:xfrm>
            <a:off x="7000874" y="6309320"/>
            <a:ext cx="1975867" cy="492443"/>
          </a:xfrm>
          <a:prstGeom prst="rect">
            <a:avLst/>
          </a:prstGeom>
          <a:noFill/>
          <a:ln w="9525">
            <a:noFill/>
            <a:miter lim="800000"/>
            <a:headEnd/>
            <a:tailEnd/>
          </a:ln>
          <a:effectLst/>
        </p:spPr>
        <p:txBody>
          <a:bodyPr wrap="square">
            <a:spAutoFit/>
          </a:bodyPr>
          <a:lstStyle/>
          <a:p>
            <a:pPr algn="l" eaLnBrk="0" hangingPunct="0">
              <a:defRPr/>
            </a:pPr>
            <a:r>
              <a:rPr lang="en-US" sz="1400" b="1" dirty="0" err="1" smtClean="0">
                <a:solidFill>
                  <a:schemeClr val="bg1"/>
                </a:solidFill>
                <a:effectLst>
                  <a:outerShdw blurRad="38100" dist="38100" dir="2700000" algn="tl">
                    <a:srgbClr val="C0C0C0"/>
                  </a:outerShdw>
                </a:effectLst>
              </a:rPr>
              <a:t>Meeresoberflächen</a:t>
            </a:r>
            <a:r>
              <a:rPr lang="en-US" sz="1400" b="1" dirty="0" smtClean="0">
                <a:solidFill>
                  <a:schemeClr val="bg1"/>
                </a:solidFill>
                <a:effectLst>
                  <a:outerShdw blurRad="38100" dist="38100" dir="2700000" algn="tl">
                    <a:srgbClr val="C0C0C0"/>
                  </a:outerShdw>
                </a:effectLst>
              </a:rPr>
              <a:t/>
            </a:r>
            <a:br>
              <a:rPr lang="en-US" sz="1400" b="1" dirty="0" smtClean="0">
                <a:solidFill>
                  <a:schemeClr val="bg1"/>
                </a:solidFill>
                <a:effectLst>
                  <a:outerShdw blurRad="38100" dist="38100" dir="2700000" algn="tl">
                    <a:srgbClr val="C0C0C0"/>
                  </a:outerShdw>
                </a:effectLst>
              </a:rPr>
            </a:br>
            <a:r>
              <a:rPr lang="en-US" sz="1200" b="1" dirty="0" smtClean="0">
                <a:solidFill>
                  <a:schemeClr val="bg1"/>
                </a:solidFill>
                <a:effectLst>
                  <a:outerShdw blurRad="38100" dist="38100" dir="2700000" algn="tl">
                    <a:srgbClr val="C0C0C0"/>
                  </a:outerShdw>
                </a:effectLst>
              </a:rPr>
              <a:t>ERC Grants</a:t>
            </a:r>
            <a:endParaRPr lang="en-US" sz="1200" b="1" dirty="0">
              <a:solidFill>
                <a:schemeClr val="bg1"/>
              </a:solidFill>
              <a:effectLst>
                <a:outerShdw blurRad="38100" dist="38100" dir="2700000" algn="tl">
                  <a:srgbClr val="C0C0C0"/>
                </a:outerShdw>
              </a:effectLst>
            </a:endParaRPr>
          </a:p>
        </p:txBody>
      </p:sp>
      <p:sp>
        <p:nvSpPr>
          <p:cNvPr id="25608" name="Rectangle 8"/>
          <p:cNvSpPr>
            <a:spLocks noChangeArrowheads="1"/>
          </p:cNvSpPr>
          <p:nvPr/>
        </p:nvSpPr>
        <p:spPr bwMode="auto">
          <a:xfrm>
            <a:off x="5000625" y="4286250"/>
            <a:ext cx="2428875" cy="498475"/>
          </a:xfrm>
          <a:prstGeom prst="rect">
            <a:avLst/>
          </a:prstGeom>
          <a:noFill/>
          <a:ln w="9525">
            <a:noFill/>
            <a:miter lim="800000"/>
            <a:headEnd/>
            <a:tailEnd/>
          </a:ln>
        </p:spPr>
        <p:txBody>
          <a:bodyPr>
            <a:spAutoFit/>
          </a:bodyPr>
          <a:lstStyle/>
          <a:p>
            <a:pPr algn="l">
              <a:spcBef>
                <a:spcPct val="20000"/>
              </a:spcBef>
            </a:pPr>
            <a:r>
              <a:rPr lang="de-DE" sz="1200" dirty="0">
                <a:solidFill>
                  <a:srgbClr val="002060"/>
                </a:solidFill>
              </a:rPr>
              <a:t>Leiter der Arbeitsgruppe:</a:t>
            </a:r>
          </a:p>
          <a:p>
            <a:pPr algn="l">
              <a:spcBef>
                <a:spcPct val="20000"/>
              </a:spcBef>
            </a:pPr>
            <a:r>
              <a:rPr lang="de-DE" sz="1200" b="1" dirty="0" smtClean="0">
                <a:solidFill>
                  <a:srgbClr val="002060"/>
                </a:solidFill>
              </a:rPr>
              <a:t>Dr</a:t>
            </a:r>
            <a:r>
              <a:rPr lang="de-DE" sz="1200" b="1" dirty="0">
                <a:solidFill>
                  <a:srgbClr val="002060"/>
                </a:solidFill>
              </a:rPr>
              <a:t>. </a:t>
            </a:r>
            <a:r>
              <a:rPr lang="de-DE" sz="1200" b="1" dirty="0" smtClean="0">
                <a:solidFill>
                  <a:srgbClr val="002060"/>
                </a:solidFill>
              </a:rPr>
              <a:t>Oliver Wurl</a:t>
            </a:r>
            <a:endParaRPr lang="de-DE" sz="1200" b="1" i="1" dirty="0">
              <a:solidFill>
                <a:srgbClr val="002060"/>
              </a:solidFill>
            </a:endParaRPr>
          </a:p>
        </p:txBody>
      </p:sp>
      <p:sp>
        <p:nvSpPr>
          <p:cNvPr id="9" name="Textfeld 8"/>
          <p:cNvSpPr txBox="1"/>
          <p:nvPr/>
        </p:nvSpPr>
        <p:spPr>
          <a:xfrm>
            <a:off x="1314586" y="2468115"/>
            <a:ext cx="3185405" cy="3539430"/>
          </a:xfrm>
          <a:prstGeom prst="rect">
            <a:avLst/>
          </a:prstGeom>
          <a:noFill/>
        </p:spPr>
        <p:txBody>
          <a:bodyPr wrap="square" rtlCol="0">
            <a:spAutoFit/>
          </a:bodyPr>
          <a:lstStyle/>
          <a:p>
            <a:pPr algn="l"/>
            <a:r>
              <a:rPr lang="de-DE" sz="1400" b="1" dirty="0" smtClean="0">
                <a:solidFill>
                  <a:schemeClr val="accent2">
                    <a:lumMod val="75000"/>
                  </a:schemeClr>
                </a:solidFill>
              </a:rPr>
              <a:t>Forschungsschwerpunkte</a:t>
            </a:r>
          </a:p>
          <a:p>
            <a:pPr algn="l"/>
            <a:endParaRPr lang="de-DE" sz="1400" dirty="0" smtClean="0">
              <a:solidFill>
                <a:schemeClr val="accent2">
                  <a:lumMod val="75000"/>
                </a:schemeClr>
              </a:solidFill>
            </a:endParaRPr>
          </a:p>
          <a:p>
            <a:pPr algn="l"/>
            <a:r>
              <a:rPr lang="de-DE" sz="1400" dirty="0" smtClean="0">
                <a:solidFill>
                  <a:schemeClr val="accent2">
                    <a:lumMod val="75000"/>
                  </a:schemeClr>
                </a:solidFill>
              </a:rPr>
              <a:t>Biogeochemische Prozesse an der Meeresoberfläche  und der darunter liegenden Wasserschicht (bis ~ 2 Meter Tiefe).</a:t>
            </a:r>
            <a:br>
              <a:rPr lang="de-DE" sz="1400" dirty="0" smtClean="0">
                <a:solidFill>
                  <a:schemeClr val="accent2">
                    <a:lumMod val="75000"/>
                  </a:schemeClr>
                </a:solidFill>
              </a:rPr>
            </a:br>
            <a:endParaRPr lang="de-DE" sz="1400" dirty="0" smtClean="0">
              <a:solidFill>
                <a:schemeClr val="accent2">
                  <a:lumMod val="75000"/>
                </a:schemeClr>
              </a:solidFill>
            </a:endParaRPr>
          </a:p>
          <a:p>
            <a:pPr algn="l">
              <a:buFont typeface="Arial" pitchFamily="34" charset="0"/>
              <a:buChar char="•"/>
            </a:pPr>
            <a:r>
              <a:rPr lang="de-DE" sz="1400" dirty="0" smtClean="0">
                <a:solidFill>
                  <a:schemeClr val="accent2">
                    <a:lumMod val="75000"/>
                  </a:schemeClr>
                </a:solidFill>
              </a:rPr>
              <a:t> Wechselwirkungen: Austausch von </a:t>
            </a:r>
            <a:br>
              <a:rPr lang="de-DE" sz="1400" dirty="0" smtClean="0">
                <a:solidFill>
                  <a:schemeClr val="accent2">
                    <a:lumMod val="75000"/>
                  </a:schemeClr>
                </a:solidFill>
              </a:rPr>
            </a:br>
            <a:r>
              <a:rPr lang="de-DE" sz="1400" dirty="0" smtClean="0">
                <a:solidFill>
                  <a:schemeClr val="accent2">
                    <a:lumMod val="75000"/>
                  </a:schemeClr>
                </a:solidFill>
              </a:rPr>
              <a:t>  Gasen Partikeln und Wärme.</a:t>
            </a:r>
          </a:p>
          <a:p>
            <a:pPr algn="l"/>
            <a:endParaRPr lang="de-DE" sz="1400" dirty="0" smtClean="0">
              <a:solidFill>
                <a:schemeClr val="accent2">
                  <a:lumMod val="75000"/>
                </a:schemeClr>
              </a:solidFill>
            </a:endParaRPr>
          </a:p>
          <a:p>
            <a:pPr algn="l">
              <a:buFont typeface="Arial" pitchFamily="34" charset="0"/>
              <a:buChar char="•"/>
            </a:pPr>
            <a:r>
              <a:rPr lang="de-DE" sz="1400" dirty="0" smtClean="0">
                <a:solidFill>
                  <a:schemeClr val="accent2">
                    <a:lumMod val="75000"/>
                  </a:schemeClr>
                </a:solidFill>
              </a:rPr>
              <a:t> Photochemie und mikrobielle </a:t>
            </a:r>
            <a:br>
              <a:rPr lang="de-DE" sz="1400" dirty="0" smtClean="0">
                <a:solidFill>
                  <a:schemeClr val="accent2">
                    <a:lumMod val="75000"/>
                  </a:schemeClr>
                </a:solidFill>
              </a:rPr>
            </a:br>
            <a:r>
              <a:rPr lang="de-DE" sz="1400" dirty="0" smtClean="0">
                <a:solidFill>
                  <a:schemeClr val="accent2">
                    <a:lumMod val="75000"/>
                  </a:schemeClr>
                </a:solidFill>
              </a:rPr>
              <a:t>  Prozesse.</a:t>
            </a:r>
          </a:p>
          <a:p>
            <a:pPr algn="l"/>
            <a:endParaRPr lang="de-DE" sz="1400" dirty="0" smtClean="0">
              <a:solidFill>
                <a:schemeClr val="accent2">
                  <a:lumMod val="75000"/>
                </a:schemeClr>
              </a:solidFill>
            </a:endParaRPr>
          </a:p>
          <a:p>
            <a:pPr algn="l">
              <a:buFont typeface="Arial" pitchFamily="34" charset="0"/>
              <a:buChar char="•"/>
            </a:pPr>
            <a:r>
              <a:rPr lang="de-DE" sz="1400" dirty="0" smtClean="0">
                <a:solidFill>
                  <a:schemeClr val="accent2">
                    <a:lumMod val="75000"/>
                  </a:schemeClr>
                </a:solidFill>
              </a:rPr>
              <a:t> Interpretation von Fernerkundungs-</a:t>
            </a:r>
            <a:br>
              <a:rPr lang="de-DE" sz="1400" dirty="0" smtClean="0">
                <a:solidFill>
                  <a:schemeClr val="accent2">
                    <a:lumMod val="75000"/>
                  </a:schemeClr>
                </a:solidFill>
              </a:rPr>
            </a:br>
            <a:r>
              <a:rPr lang="de-DE" sz="1400" dirty="0" smtClean="0">
                <a:solidFill>
                  <a:schemeClr val="accent2">
                    <a:lumMod val="75000"/>
                  </a:schemeClr>
                </a:solidFill>
              </a:rPr>
              <a:t>  </a:t>
            </a:r>
            <a:r>
              <a:rPr lang="de-DE" sz="1400" dirty="0" err="1" smtClean="0">
                <a:solidFill>
                  <a:schemeClr val="accent2">
                    <a:lumMod val="75000"/>
                  </a:schemeClr>
                </a:solidFill>
              </a:rPr>
              <a:t>daten</a:t>
            </a:r>
            <a:r>
              <a:rPr lang="de-DE" sz="1400" dirty="0" smtClean="0">
                <a:solidFill>
                  <a:schemeClr val="accent2">
                    <a:lumMod val="75000"/>
                  </a:schemeClr>
                </a:solidFill>
              </a:rPr>
              <a:t> vor dem Hintergrund der </a:t>
            </a:r>
            <a:br>
              <a:rPr lang="de-DE" sz="1400" dirty="0" smtClean="0">
                <a:solidFill>
                  <a:schemeClr val="accent2">
                    <a:lumMod val="75000"/>
                  </a:schemeClr>
                </a:solidFill>
              </a:rPr>
            </a:br>
            <a:r>
              <a:rPr lang="de-DE" sz="1400" dirty="0" smtClean="0">
                <a:solidFill>
                  <a:schemeClr val="accent2">
                    <a:lumMod val="75000"/>
                  </a:schemeClr>
                </a:solidFill>
              </a:rPr>
              <a:t>  Erkenntnisse.</a:t>
            </a:r>
            <a:endParaRPr lang="de-DE" sz="1400" dirty="0">
              <a:solidFill>
                <a:schemeClr val="accent2">
                  <a:lumMod val="75000"/>
                </a:schemeClr>
              </a:solidFill>
            </a:endParaRPr>
          </a:p>
        </p:txBody>
      </p:sp>
    </p:spTree>
    <p:extLst>
      <p:ext uri="{BB962C8B-B14F-4D97-AF65-F5344CB8AC3E}">
        <p14:creationId xmlns:p14="http://schemas.microsoft.com/office/powerpoint/2010/main" val="20794299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608"/>
                                        </p:tgtEl>
                                        <p:attrNameLst>
                                          <p:attrName>style.visibility</p:attrName>
                                        </p:attrNameLst>
                                      </p:cBhvr>
                                      <p:to>
                                        <p:strVal val="visible"/>
                                      </p:to>
                                    </p:set>
                                    <p:animEffect transition="in" filter="wipe(left)">
                                      <p:cBhvr>
                                        <p:cTn id="7" dur="500"/>
                                        <p:tgtEl>
                                          <p:spTgt spid="2560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left)">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wipe(left)">
                                      <p:cBhvr>
                                        <p:cTn id="27" dur="500"/>
                                        <p:tgtEl>
                                          <p:spTgt spid="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xEl>
                                              <p:pRg st="7" end="7"/>
                                            </p:txEl>
                                          </p:spTgt>
                                        </p:tgtEl>
                                        <p:attrNameLst>
                                          <p:attrName>style.visibility</p:attrName>
                                        </p:attrNameLst>
                                      </p:cBhvr>
                                      <p:to>
                                        <p:strVal val="visible"/>
                                      </p:to>
                                    </p:set>
                                    <p:animEffect transition="in" filter="wipe(left)">
                                      <p:cBhvr>
                                        <p:cTn id="32"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8" grpId="0"/>
      <p:bldP spid="9"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3"/>
          <p:cNvSpPr>
            <a:spLocks noChangeArrowheads="1"/>
          </p:cNvSpPr>
          <p:nvPr/>
        </p:nvSpPr>
        <p:spPr bwMode="auto">
          <a:xfrm>
            <a:off x="7019925" y="6308725"/>
            <a:ext cx="2124075" cy="628650"/>
          </a:xfrm>
          <a:prstGeom prst="rect">
            <a:avLst/>
          </a:prstGeom>
          <a:solidFill>
            <a:srgbClr val="0655AC"/>
          </a:solidFill>
          <a:ln w="9525">
            <a:noFill/>
            <a:miter lim="800000"/>
            <a:headEnd/>
            <a:tailEnd/>
          </a:ln>
        </p:spPr>
        <p:txBody>
          <a:bodyPr wrap="none" anchor="ctr"/>
          <a:lstStyle/>
          <a:p>
            <a:endParaRPr lang="de-DE"/>
          </a:p>
        </p:txBody>
      </p:sp>
      <p:sp>
        <p:nvSpPr>
          <p:cNvPr id="38917" name="Rectangle 4"/>
          <p:cNvSpPr>
            <a:spLocks noChangeArrowheads="1"/>
          </p:cNvSpPr>
          <p:nvPr/>
        </p:nvSpPr>
        <p:spPr bwMode="auto">
          <a:xfrm>
            <a:off x="6659563" y="6559550"/>
            <a:ext cx="539750" cy="387350"/>
          </a:xfrm>
          <a:prstGeom prst="rect">
            <a:avLst/>
          </a:prstGeom>
          <a:solidFill>
            <a:srgbClr val="0655AC"/>
          </a:solidFill>
          <a:ln w="9525">
            <a:noFill/>
            <a:miter lim="800000"/>
            <a:headEnd/>
            <a:tailEnd/>
          </a:ln>
        </p:spPr>
        <p:txBody>
          <a:bodyPr wrap="none" anchor="ctr"/>
          <a:lstStyle/>
          <a:p>
            <a:endParaRPr lang="de-DE"/>
          </a:p>
        </p:txBody>
      </p:sp>
      <p:sp>
        <p:nvSpPr>
          <p:cNvPr id="38918" name="Oval 5"/>
          <p:cNvSpPr>
            <a:spLocks noChangeArrowheads="1"/>
          </p:cNvSpPr>
          <p:nvPr/>
        </p:nvSpPr>
        <p:spPr bwMode="auto">
          <a:xfrm>
            <a:off x="6659563" y="6310313"/>
            <a:ext cx="666750" cy="454025"/>
          </a:xfrm>
          <a:prstGeom prst="ellipse">
            <a:avLst/>
          </a:prstGeom>
          <a:solidFill>
            <a:srgbClr val="0655AC"/>
          </a:solidFill>
          <a:ln w="9525">
            <a:noFill/>
            <a:round/>
            <a:headEnd/>
            <a:tailEnd/>
          </a:ln>
        </p:spPr>
        <p:txBody>
          <a:bodyPr wrap="none" anchor="ctr"/>
          <a:lstStyle/>
          <a:p>
            <a:endParaRPr lang="de-DE"/>
          </a:p>
        </p:txBody>
      </p:sp>
      <p:sp>
        <p:nvSpPr>
          <p:cNvPr id="7" name="Text Box 6"/>
          <p:cNvSpPr txBox="1">
            <a:spLocks noChangeArrowheads="1"/>
          </p:cNvSpPr>
          <p:nvPr/>
        </p:nvSpPr>
        <p:spPr bwMode="auto">
          <a:xfrm>
            <a:off x="7000874" y="6309320"/>
            <a:ext cx="1975867" cy="492443"/>
          </a:xfrm>
          <a:prstGeom prst="rect">
            <a:avLst/>
          </a:prstGeom>
          <a:noFill/>
          <a:ln w="9525">
            <a:noFill/>
            <a:miter lim="800000"/>
            <a:headEnd/>
            <a:tailEnd/>
          </a:ln>
          <a:effectLst/>
        </p:spPr>
        <p:txBody>
          <a:bodyPr wrap="square">
            <a:spAutoFit/>
          </a:bodyPr>
          <a:lstStyle/>
          <a:p>
            <a:pPr algn="l" eaLnBrk="0" hangingPunct="0">
              <a:defRPr/>
            </a:pPr>
            <a:r>
              <a:rPr lang="en-US" sz="1400" b="1" dirty="0" err="1" smtClean="0">
                <a:solidFill>
                  <a:schemeClr val="bg1"/>
                </a:solidFill>
                <a:effectLst>
                  <a:outerShdw blurRad="38100" dist="38100" dir="2700000" algn="tl">
                    <a:srgbClr val="C0C0C0"/>
                  </a:outerShdw>
                </a:effectLst>
              </a:rPr>
              <a:t>Meeresoberflächen</a:t>
            </a:r>
            <a:r>
              <a:rPr lang="en-US" sz="1400" b="1" dirty="0" smtClean="0">
                <a:solidFill>
                  <a:schemeClr val="bg1"/>
                </a:solidFill>
                <a:effectLst>
                  <a:outerShdw blurRad="38100" dist="38100" dir="2700000" algn="tl">
                    <a:srgbClr val="C0C0C0"/>
                  </a:outerShdw>
                </a:effectLst>
              </a:rPr>
              <a:t/>
            </a:r>
            <a:br>
              <a:rPr lang="en-US" sz="1400" b="1" dirty="0" smtClean="0">
                <a:solidFill>
                  <a:schemeClr val="bg1"/>
                </a:solidFill>
                <a:effectLst>
                  <a:outerShdw blurRad="38100" dist="38100" dir="2700000" algn="tl">
                    <a:srgbClr val="C0C0C0"/>
                  </a:outerShdw>
                </a:effectLst>
              </a:rPr>
            </a:br>
            <a:r>
              <a:rPr lang="en-US" sz="1200" b="1" dirty="0" smtClean="0">
                <a:solidFill>
                  <a:schemeClr val="bg1"/>
                </a:solidFill>
                <a:effectLst>
                  <a:outerShdw blurRad="38100" dist="38100" dir="2700000" algn="tl">
                    <a:srgbClr val="C0C0C0"/>
                  </a:outerShdw>
                </a:effectLst>
              </a:rPr>
              <a:t>ERC Grants</a:t>
            </a:r>
            <a:endParaRPr lang="en-US" sz="1200" b="1" dirty="0">
              <a:solidFill>
                <a:schemeClr val="bg1"/>
              </a:solidFill>
              <a:effectLst>
                <a:outerShdw blurRad="38100" dist="38100" dir="2700000" algn="tl">
                  <a:srgbClr val="C0C0C0"/>
                </a:outerShdw>
              </a:effectLst>
            </a:endParaRPr>
          </a:p>
        </p:txBody>
      </p:sp>
      <p:pic>
        <p:nvPicPr>
          <p:cNvPr id="1026" name="Picture 2" descr="http://www.icbm.de/fileadmin/_processed_/csm_FILE1070_c92767a6a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581875"/>
            <a:ext cx="4856261" cy="36456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Rechteck 1"/>
          <p:cNvSpPr/>
          <p:nvPr/>
        </p:nvSpPr>
        <p:spPr>
          <a:xfrm>
            <a:off x="5736381" y="1581875"/>
            <a:ext cx="3407619" cy="2031325"/>
          </a:xfrm>
          <a:prstGeom prst="rect">
            <a:avLst/>
          </a:prstGeom>
        </p:spPr>
        <p:txBody>
          <a:bodyPr wrap="square">
            <a:spAutoFit/>
          </a:bodyPr>
          <a:lstStyle/>
          <a:p>
            <a:pPr algn="l"/>
            <a:r>
              <a:rPr lang="de-DE" b="1" dirty="0" err="1" smtClean="0">
                <a:solidFill>
                  <a:schemeClr val="accent2">
                    <a:lumMod val="75000"/>
                  </a:schemeClr>
                </a:solidFill>
              </a:rPr>
              <a:t>Aelotron</a:t>
            </a:r>
            <a:r>
              <a:rPr lang="de-DE" b="1" dirty="0" smtClean="0">
                <a:solidFill>
                  <a:schemeClr val="accent2">
                    <a:lumMod val="75000"/>
                  </a:schemeClr>
                </a:solidFill>
              </a:rPr>
              <a:t>-Versuche</a:t>
            </a:r>
          </a:p>
          <a:p>
            <a:pPr algn="l"/>
            <a:r>
              <a:rPr lang="de-DE" dirty="0" smtClean="0">
                <a:solidFill>
                  <a:schemeClr val="accent2">
                    <a:lumMod val="75000"/>
                  </a:schemeClr>
                </a:solidFill>
              </a:rPr>
              <a:t>Teilnahme an interdisziplinärem Projekt zur Untersuchung von Gasaustauschprozessen Und Biologie der Oberflächen-schicht an der Grenze von Wasser zu Atmosphäre.</a:t>
            </a:r>
            <a:endParaRPr lang="de-DE" dirty="0"/>
          </a:p>
        </p:txBody>
      </p:sp>
    </p:spTree>
    <p:extLst>
      <p:ext uri="{BB962C8B-B14F-4D97-AF65-F5344CB8AC3E}">
        <p14:creationId xmlns:p14="http://schemas.microsoft.com/office/powerpoint/2010/main" val="2265957784"/>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285720" y="1428736"/>
            <a:ext cx="8564563" cy="5324475"/>
          </a:xfrm>
          <a:prstGeom prst="rect">
            <a:avLst/>
          </a:prstGeom>
          <a:noFill/>
          <a:ln w="9525">
            <a:noFill/>
            <a:miter lim="800000"/>
            <a:headEnd/>
            <a:tailEnd/>
          </a:ln>
          <a:effectLst/>
        </p:spPr>
      </p:pic>
      <p:sp>
        <p:nvSpPr>
          <p:cNvPr id="158726" name="Rectangle 6"/>
          <p:cNvSpPr>
            <a:spLocks noChangeArrowheads="1"/>
          </p:cNvSpPr>
          <p:nvPr/>
        </p:nvSpPr>
        <p:spPr bwMode="auto">
          <a:xfrm>
            <a:off x="1785918" y="1081075"/>
            <a:ext cx="6357982" cy="490537"/>
          </a:xfrm>
          <a:prstGeom prst="rect">
            <a:avLst/>
          </a:prstGeom>
          <a:noFill/>
          <a:ln w="9525">
            <a:noFill/>
            <a:miter lim="800000"/>
            <a:headEnd/>
            <a:tailEnd/>
          </a:ln>
        </p:spPr>
        <p:txBody>
          <a:bodyPr/>
          <a:lstStyle/>
          <a:p>
            <a:pPr algn="l">
              <a:tabLst>
                <a:tab pos="762000" algn="l"/>
              </a:tabLst>
            </a:pPr>
            <a:r>
              <a:rPr lang="de-DE" sz="1600" dirty="0">
                <a:solidFill>
                  <a:srgbClr val="000066"/>
                </a:solidFill>
              </a:rPr>
              <a:t>Ausgedehnte Wattgebiete </a:t>
            </a:r>
            <a:r>
              <a:rPr lang="de-DE" sz="1600" dirty="0" smtClean="0">
                <a:solidFill>
                  <a:srgbClr val="000066"/>
                </a:solidFill>
              </a:rPr>
              <a:t>prägen </a:t>
            </a:r>
            <a:r>
              <a:rPr lang="de-DE" sz="1600" dirty="0">
                <a:solidFill>
                  <a:srgbClr val="000066"/>
                </a:solidFill>
              </a:rPr>
              <a:t>den südlichen Rand der Nordsee.</a:t>
            </a:r>
          </a:p>
        </p:txBody>
      </p:sp>
      <p:sp>
        <p:nvSpPr>
          <p:cNvPr id="4" name="Rechteck 3"/>
          <p:cNvSpPr/>
          <p:nvPr/>
        </p:nvSpPr>
        <p:spPr bwMode="auto">
          <a:xfrm rot="20475444">
            <a:off x="4331399" y="2408227"/>
            <a:ext cx="838391" cy="46991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7" name="Rechteck 6"/>
          <p:cNvSpPr/>
          <p:nvPr/>
        </p:nvSpPr>
        <p:spPr bwMode="auto">
          <a:xfrm>
            <a:off x="4357686" y="2643182"/>
            <a:ext cx="285752" cy="214314"/>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pic>
        <p:nvPicPr>
          <p:cNvPr id="2052" name="Picture 4"/>
          <p:cNvPicPr>
            <a:picLocks noChangeAspect="1" noChangeArrowheads="1"/>
          </p:cNvPicPr>
          <p:nvPr/>
        </p:nvPicPr>
        <p:blipFill>
          <a:blip r:embed="rId4" cstate="print"/>
          <a:srcRect/>
          <a:stretch>
            <a:fillRect/>
          </a:stretch>
        </p:blipFill>
        <p:spPr bwMode="auto">
          <a:xfrm>
            <a:off x="1000100" y="1434918"/>
            <a:ext cx="7143800" cy="5351668"/>
          </a:xfrm>
          <a:prstGeom prst="rect">
            <a:avLst/>
          </a:prstGeom>
          <a:noFill/>
          <a:ln w="63500">
            <a:solidFill>
              <a:srgbClr val="FF0000"/>
            </a:solidFill>
            <a:miter lim="800000"/>
            <a:headEnd/>
            <a:tailEnd/>
          </a:ln>
          <a:effectLst/>
        </p:spPr>
      </p:pic>
    </p:spTree>
    <p:extLst>
      <p:ext uri="{BB962C8B-B14F-4D97-AF65-F5344CB8AC3E}">
        <p14:creationId xmlns:p14="http://schemas.microsoft.com/office/powerpoint/2010/main" val="39951696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8726"/>
                                        </p:tgtEl>
                                        <p:attrNameLst>
                                          <p:attrName>style.visibility</p:attrName>
                                        </p:attrNameLst>
                                      </p:cBhvr>
                                      <p:to>
                                        <p:strVal val="visible"/>
                                      </p:to>
                                    </p:set>
                                    <p:animEffect transition="in" filter="wipe(left)">
                                      <p:cBhvr>
                                        <p:cTn id="7" dur="500"/>
                                        <p:tgtEl>
                                          <p:spTgt spid="1587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par>
                                <p:cTn id="18" presetID="10" presetClass="exit" presetSubtype="0" fill="hold" grpId="1" nodeType="withEffect">
                                  <p:stCondLst>
                                    <p:cond delay="0"/>
                                  </p:stCondLst>
                                  <p:childTnLst>
                                    <p:animEffect transition="out" filter="fade">
                                      <p:cBhvr>
                                        <p:cTn id="19" dur="2000"/>
                                        <p:tgtEl>
                                          <p:spTgt spid="4"/>
                                        </p:tgtEl>
                                      </p:cBhvr>
                                    </p:animEffect>
                                    <p:set>
                                      <p:cBhvr>
                                        <p:cTn id="20" dur="1" fill="hold">
                                          <p:stCondLst>
                                            <p:cond delay="199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2052"/>
                                        </p:tgtEl>
                                        <p:attrNameLst>
                                          <p:attrName>style.visibility</p:attrName>
                                        </p:attrNameLst>
                                      </p:cBhvr>
                                      <p:to>
                                        <p:strVal val="visible"/>
                                      </p:to>
                                    </p:set>
                                    <p:anim calcmode="lin" valueType="num">
                                      <p:cBhvr>
                                        <p:cTn id="25" dur="2000" fill="hold"/>
                                        <p:tgtEl>
                                          <p:spTgt spid="2052"/>
                                        </p:tgtEl>
                                        <p:attrNameLst>
                                          <p:attrName>ppt_w</p:attrName>
                                        </p:attrNameLst>
                                      </p:cBhvr>
                                      <p:tavLst>
                                        <p:tav tm="0">
                                          <p:val>
                                            <p:fltVal val="0"/>
                                          </p:val>
                                        </p:tav>
                                        <p:tav tm="100000">
                                          <p:val>
                                            <p:strVal val="#ppt_w"/>
                                          </p:val>
                                        </p:tav>
                                      </p:tavLst>
                                    </p:anim>
                                    <p:anim calcmode="lin" valueType="num">
                                      <p:cBhvr>
                                        <p:cTn id="26" dur="2000" fill="hold"/>
                                        <p:tgtEl>
                                          <p:spTgt spid="2052"/>
                                        </p:tgtEl>
                                        <p:attrNameLst>
                                          <p:attrName>ppt_h</p:attrName>
                                        </p:attrNameLst>
                                      </p:cBhvr>
                                      <p:tavLst>
                                        <p:tav tm="0">
                                          <p:val>
                                            <p:fltVal val="0"/>
                                          </p:val>
                                        </p:tav>
                                        <p:tav tm="100000">
                                          <p:val>
                                            <p:strVal val="#ppt_h"/>
                                          </p:val>
                                        </p:tav>
                                      </p:tavLst>
                                    </p:anim>
                                  </p:childTnLst>
                                </p:cTn>
                              </p:par>
                              <p:par>
                                <p:cTn id="27" presetID="10" presetClass="exit" presetSubtype="0" fill="hold" nodeType="withEffect">
                                  <p:stCondLst>
                                    <p:cond delay="0"/>
                                  </p:stCondLst>
                                  <p:childTnLst>
                                    <p:animEffect transition="out" filter="fade">
                                      <p:cBhvr>
                                        <p:cTn id="28" dur="2000"/>
                                        <p:tgtEl>
                                          <p:spTgt spid="1026"/>
                                        </p:tgtEl>
                                      </p:cBhvr>
                                    </p:animEffect>
                                    <p:set>
                                      <p:cBhvr>
                                        <p:cTn id="29" dur="1" fill="hold">
                                          <p:stCondLst>
                                            <p:cond delay="19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6" grpId="0"/>
      <p:bldP spid="4" grpId="0" animBg="1"/>
      <p:bldP spid="4" grpId="1"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http://www.hs-wismar.de/typo3temp/pics/1e42cf9ea4.jpg"/>
          <p:cNvPicPr>
            <a:picLocks noChangeAspect="1" noChangeArrowheads="1"/>
          </p:cNvPicPr>
          <p:nvPr/>
        </p:nvPicPr>
        <p:blipFill>
          <a:blip r:embed="rId3" cstate="print"/>
          <a:srcRect/>
          <a:stretch>
            <a:fillRect/>
          </a:stretch>
        </p:blipFill>
        <p:spPr bwMode="auto">
          <a:xfrm>
            <a:off x="1071538" y="1357298"/>
            <a:ext cx="7072330" cy="47148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5173" name="Picture 5"/>
          <p:cNvPicPr>
            <a:picLocks noChangeAspect="1" noChangeArrowheads="1"/>
          </p:cNvPicPr>
          <p:nvPr/>
        </p:nvPicPr>
        <p:blipFill>
          <a:blip r:embed="rId4" cstate="print"/>
          <a:srcRect/>
          <a:stretch>
            <a:fillRect/>
          </a:stretch>
        </p:blipFill>
        <p:spPr bwMode="auto">
          <a:xfrm>
            <a:off x="2393880" y="1071546"/>
            <a:ext cx="1820930" cy="15716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06036246"/>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cstate="print"/>
          <a:srcRect/>
          <a:stretch>
            <a:fillRect/>
          </a:stretch>
        </p:blipFill>
        <p:spPr bwMode="auto">
          <a:xfrm>
            <a:off x="0" y="1557338"/>
            <a:ext cx="9144000" cy="5222875"/>
          </a:xfrm>
          <a:prstGeom prst="rect">
            <a:avLst/>
          </a:prstGeom>
          <a:noFill/>
          <a:ln w="9525">
            <a:noFill/>
            <a:miter lim="800000"/>
            <a:headEnd/>
            <a:tailEnd/>
          </a:ln>
        </p:spPr>
      </p:pic>
      <p:sp>
        <p:nvSpPr>
          <p:cNvPr id="158723" name="Rectangle 3"/>
          <p:cNvSpPr>
            <a:spLocks noGrp="1" noChangeArrowheads="1"/>
          </p:cNvSpPr>
          <p:nvPr>
            <p:ph type="title" idx="4294967295"/>
          </p:nvPr>
        </p:nvSpPr>
        <p:spPr bwMode="auto">
          <a:xfrm>
            <a:off x="2987675" y="836613"/>
            <a:ext cx="3097213" cy="490537"/>
          </a:xfrm>
          <a:prstGeom prst="rect">
            <a:avLst/>
          </a:prstGeom>
          <a:ln>
            <a:miter lim="800000"/>
            <a:headEnd/>
            <a:tailEnd/>
          </a:ln>
          <a:effectLst>
            <a:outerShdw dist="45791" dir="2021404" algn="ctr" rotWithShape="0">
              <a:srgbClr val="B2B2B2">
                <a:alpha val="50000"/>
              </a:srgbClr>
            </a:outerShdw>
          </a:effectLst>
        </p:spPr>
        <p:txBody>
          <a:bodyPr/>
          <a:lstStyle/>
          <a:p>
            <a:pPr eaLnBrk="1" hangingPunct="1">
              <a:defRPr/>
            </a:pPr>
            <a:r>
              <a:rPr lang="de-DE" sz="1800" b="1" smtClean="0">
                <a:solidFill>
                  <a:srgbClr val="000066"/>
                </a:solidFill>
              </a:rPr>
              <a:t>Die Dauermessstation im Südwesten Spiekeroogs</a:t>
            </a:r>
          </a:p>
        </p:txBody>
      </p:sp>
      <p:pic>
        <p:nvPicPr>
          <p:cNvPr id="158724" name="Picture 4"/>
          <p:cNvPicPr>
            <a:picLocks noChangeAspect="1" noChangeArrowheads="1"/>
          </p:cNvPicPr>
          <p:nvPr/>
        </p:nvPicPr>
        <p:blipFill>
          <a:blip r:embed="rId4" cstate="print"/>
          <a:srcRect/>
          <a:stretch>
            <a:fillRect/>
          </a:stretch>
        </p:blipFill>
        <p:spPr bwMode="auto">
          <a:xfrm>
            <a:off x="5580063" y="1989138"/>
            <a:ext cx="5364162" cy="3016250"/>
          </a:xfrm>
          <a:prstGeom prst="rect">
            <a:avLst/>
          </a:prstGeom>
          <a:noFill/>
          <a:ln w="38100">
            <a:solidFill>
              <a:schemeClr val="bg1"/>
            </a:solidFill>
            <a:miter lim="800000"/>
            <a:headEnd/>
            <a:tailEnd/>
          </a:ln>
        </p:spPr>
      </p:pic>
      <p:pic>
        <p:nvPicPr>
          <p:cNvPr id="158725" name="Picture 5"/>
          <p:cNvPicPr>
            <a:picLocks noChangeAspect="1" noChangeArrowheads="1"/>
          </p:cNvPicPr>
          <p:nvPr/>
        </p:nvPicPr>
        <p:blipFill>
          <a:blip r:embed="rId5" cstate="print"/>
          <a:srcRect/>
          <a:stretch>
            <a:fillRect/>
          </a:stretch>
        </p:blipFill>
        <p:spPr bwMode="auto">
          <a:xfrm>
            <a:off x="0" y="4221163"/>
            <a:ext cx="4067175" cy="1663700"/>
          </a:xfrm>
          <a:prstGeom prst="rect">
            <a:avLst/>
          </a:prstGeom>
          <a:noFill/>
          <a:ln w="38100">
            <a:solidFill>
              <a:schemeClr val="bg1"/>
            </a:solidFill>
            <a:miter lim="800000"/>
            <a:headEnd/>
            <a:tailEnd/>
          </a:ln>
        </p:spPr>
      </p:pic>
      <p:sp>
        <p:nvSpPr>
          <p:cNvPr id="158727" name="Rectangle 7"/>
          <p:cNvSpPr>
            <a:spLocks noChangeArrowheads="1"/>
          </p:cNvSpPr>
          <p:nvPr/>
        </p:nvSpPr>
        <p:spPr bwMode="auto">
          <a:xfrm>
            <a:off x="4175125" y="5084763"/>
            <a:ext cx="5076825" cy="490537"/>
          </a:xfrm>
          <a:prstGeom prst="rect">
            <a:avLst/>
          </a:prstGeom>
          <a:noFill/>
          <a:ln w="9525">
            <a:noFill/>
            <a:miter lim="800000"/>
            <a:headEnd/>
            <a:tailEnd/>
          </a:ln>
        </p:spPr>
        <p:txBody>
          <a:bodyPr/>
          <a:lstStyle/>
          <a:p>
            <a:pPr algn="l">
              <a:tabLst>
                <a:tab pos="762000" algn="l"/>
              </a:tabLst>
            </a:pPr>
            <a:r>
              <a:rPr lang="de-DE" sz="1600">
                <a:solidFill>
                  <a:srgbClr val="000066"/>
                </a:solidFill>
              </a:rPr>
              <a:t>Daher wurde die seit dem Jahr 2001 von der </a:t>
            </a:r>
            <a:br>
              <a:rPr lang="de-DE" sz="1600">
                <a:solidFill>
                  <a:srgbClr val="000066"/>
                </a:solidFill>
              </a:rPr>
            </a:br>
            <a:r>
              <a:rPr lang="de-DE" sz="1600">
                <a:solidFill>
                  <a:srgbClr val="000066"/>
                </a:solidFill>
              </a:rPr>
              <a:t>Deutschen Forschungsgemeinschaft geförderte </a:t>
            </a:r>
            <a:br>
              <a:rPr lang="de-DE" sz="1600">
                <a:solidFill>
                  <a:srgbClr val="000066"/>
                </a:solidFill>
              </a:rPr>
            </a:br>
            <a:r>
              <a:rPr lang="de-DE" sz="1600">
                <a:solidFill>
                  <a:srgbClr val="000066"/>
                </a:solidFill>
              </a:rPr>
              <a:t>Forschergruppe </a:t>
            </a:r>
            <a:r>
              <a:rPr lang="de-DE" sz="1600" i="1">
                <a:solidFill>
                  <a:srgbClr val="000066"/>
                </a:solidFill>
              </a:rPr>
              <a:t>BioGeoChemie des Watts</a:t>
            </a:r>
            <a:r>
              <a:rPr lang="de-DE" sz="1600">
                <a:solidFill>
                  <a:srgbClr val="000066"/>
                </a:solidFill>
              </a:rPr>
              <a:t> ins </a:t>
            </a:r>
            <a:br>
              <a:rPr lang="de-DE" sz="1600">
                <a:solidFill>
                  <a:srgbClr val="000066"/>
                </a:solidFill>
              </a:rPr>
            </a:br>
            <a:r>
              <a:rPr lang="de-DE" sz="1600">
                <a:solidFill>
                  <a:srgbClr val="000066"/>
                </a:solidFill>
              </a:rPr>
              <a:t>Leben gerufen.</a:t>
            </a:r>
          </a:p>
        </p:txBody>
      </p:sp>
      <p:sp>
        <p:nvSpPr>
          <p:cNvPr id="158728" name="Rectangle 8"/>
          <p:cNvSpPr>
            <a:spLocks noChangeArrowheads="1"/>
          </p:cNvSpPr>
          <p:nvPr/>
        </p:nvSpPr>
        <p:spPr bwMode="auto">
          <a:xfrm>
            <a:off x="295300" y="6072206"/>
            <a:ext cx="8705856" cy="490538"/>
          </a:xfrm>
          <a:prstGeom prst="rect">
            <a:avLst/>
          </a:prstGeom>
          <a:noFill/>
          <a:ln w="9525">
            <a:noFill/>
            <a:miter lim="800000"/>
            <a:headEnd/>
            <a:tailEnd/>
          </a:ln>
        </p:spPr>
        <p:txBody>
          <a:bodyPr/>
          <a:lstStyle/>
          <a:p>
            <a:pPr algn="l">
              <a:tabLst>
                <a:tab pos="762000" algn="l"/>
              </a:tabLst>
            </a:pPr>
            <a:r>
              <a:rPr lang="de-DE" sz="1600" dirty="0">
                <a:solidFill>
                  <a:srgbClr val="000066"/>
                </a:solidFill>
              </a:rPr>
              <a:t>Sie </a:t>
            </a:r>
            <a:r>
              <a:rPr lang="de-DE" sz="1600" dirty="0" smtClean="0">
                <a:solidFill>
                  <a:srgbClr val="000066"/>
                </a:solidFill>
              </a:rPr>
              <a:t>stand </a:t>
            </a:r>
            <a:r>
              <a:rPr lang="de-DE" sz="1600" dirty="0">
                <a:solidFill>
                  <a:srgbClr val="000066"/>
                </a:solidFill>
              </a:rPr>
              <a:t>unter Federführung des </a:t>
            </a:r>
            <a:r>
              <a:rPr lang="de-DE" sz="1600" dirty="0" smtClean="0">
                <a:solidFill>
                  <a:srgbClr val="000066"/>
                </a:solidFill>
              </a:rPr>
              <a:t>ICBM und arbeitete bis 2009. </a:t>
            </a:r>
            <a:r>
              <a:rPr lang="de-DE" sz="1600" dirty="0">
                <a:solidFill>
                  <a:srgbClr val="000066"/>
                </a:solidFill>
              </a:rPr>
              <a:t>Ihr zentrales Forschungsgerät </a:t>
            </a:r>
            <a:r>
              <a:rPr lang="de-DE" sz="1600" dirty="0" smtClean="0">
                <a:solidFill>
                  <a:srgbClr val="000066"/>
                </a:solidFill>
              </a:rPr>
              <a:t>war die </a:t>
            </a:r>
            <a:r>
              <a:rPr lang="de-DE" sz="1600" dirty="0">
                <a:solidFill>
                  <a:srgbClr val="000066"/>
                </a:solidFill>
              </a:rPr>
              <a:t>weithin sichtbare Langzeitmessstation im </a:t>
            </a:r>
            <a:r>
              <a:rPr lang="de-DE" sz="1600" dirty="0" err="1" smtClean="0">
                <a:solidFill>
                  <a:srgbClr val="000066"/>
                </a:solidFill>
              </a:rPr>
              <a:t>Seegatt</a:t>
            </a:r>
            <a:r>
              <a:rPr lang="de-DE" sz="1600" dirty="0" smtClean="0">
                <a:solidFill>
                  <a:srgbClr val="000066"/>
                </a:solidFill>
              </a:rPr>
              <a:t> südwestlich </a:t>
            </a:r>
            <a:r>
              <a:rPr lang="de-DE" sz="1600" dirty="0">
                <a:solidFill>
                  <a:srgbClr val="000066"/>
                </a:solidFill>
              </a:rPr>
              <a:t>von </a:t>
            </a:r>
            <a:r>
              <a:rPr lang="de-DE" sz="1600" dirty="0" err="1">
                <a:solidFill>
                  <a:srgbClr val="000066"/>
                </a:solidFill>
              </a:rPr>
              <a:t>Spiekeroog</a:t>
            </a:r>
            <a:r>
              <a:rPr lang="de-DE" sz="1600" dirty="0">
                <a:solidFill>
                  <a:srgbClr val="000066"/>
                </a:solidFill>
              </a:rPr>
              <a:t>.</a:t>
            </a:r>
          </a:p>
        </p:txBody>
      </p:sp>
      <p:sp>
        <p:nvSpPr>
          <p:cNvPr id="158729" name="Rectangle 9"/>
          <p:cNvSpPr>
            <a:spLocks noChangeArrowheads="1"/>
          </p:cNvSpPr>
          <p:nvPr/>
        </p:nvSpPr>
        <p:spPr bwMode="auto">
          <a:xfrm>
            <a:off x="611188" y="2708275"/>
            <a:ext cx="3455987" cy="490538"/>
          </a:xfrm>
          <a:prstGeom prst="rect">
            <a:avLst/>
          </a:prstGeom>
          <a:noFill/>
          <a:ln w="9525">
            <a:noFill/>
            <a:miter lim="800000"/>
            <a:headEnd/>
            <a:tailEnd/>
          </a:ln>
        </p:spPr>
        <p:txBody>
          <a:bodyPr/>
          <a:lstStyle/>
          <a:p>
            <a:pPr algn="l">
              <a:tabLst>
                <a:tab pos="762000" algn="l"/>
              </a:tabLst>
            </a:pPr>
            <a:r>
              <a:rPr lang="de-DE" sz="1600">
                <a:solidFill>
                  <a:srgbClr val="000066"/>
                </a:solidFill>
              </a:rPr>
              <a:t>Ein grundlegendes Verständnis physikalischer, chemischer und biologischer Wechselwirkungen in diesem Küstenbereich fehlt trotz zahlreicher Untersuchungen.</a:t>
            </a:r>
          </a:p>
        </p:txBody>
      </p:sp>
    </p:spTree>
    <p:extLst>
      <p:ext uri="{BB962C8B-B14F-4D97-AF65-F5344CB8AC3E}">
        <p14:creationId xmlns:p14="http://schemas.microsoft.com/office/powerpoint/2010/main" val="15507099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1500"/>
                                  </p:stCondLst>
                                  <p:childTnLst>
                                    <p:set>
                                      <p:cBhvr>
                                        <p:cTn id="6" dur="1" fill="hold">
                                          <p:stCondLst>
                                            <p:cond delay="0"/>
                                          </p:stCondLst>
                                        </p:cTn>
                                        <p:tgtEl>
                                          <p:spTgt spid="158724"/>
                                        </p:tgtEl>
                                        <p:attrNameLst>
                                          <p:attrName>style.visibility</p:attrName>
                                        </p:attrNameLst>
                                      </p:cBhvr>
                                      <p:to>
                                        <p:strVal val="visible"/>
                                      </p:to>
                                    </p:set>
                                    <p:anim calcmode="lin" valueType="num">
                                      <p:cBhvr additive="base">
                                        <p:cTn id="7" dur="500" fill="hold"/>
                                        <p:tgtEl>
                                          <p:spTgt spid="158724"/>
                                        </p:tgtEl>
                                        <p:attrNameLst>
                                          <p:attrName>ppt_x</p:attrName>
                                        </p:attrNameLst>
                                      </p:cBhvr>
                                      <p:tavLst>
                                        <p:tav tm="0">
                                          <p:val>
                                            <p:strVal val="1+#ppt_w/2"/>
                                          </p:val>
                                        </p:tav>
                                        <p:tav tm="100000">
                                          <p:val>
                                            <p:strVal val="#ppt_x"/>
                                          </p:val>
                                        </p:tav>
                                      </p:tavLst>
                                    </p:anim>
                                    <p:anim calcmode="lin" valueType="num">
                                      <p:cBhvr additive="base">
                                        <p:cTn id="8" dur="500" fill="hold"/>
                                        <p:tgtEl>
                                          <p:spTgt spid="158724"/>
                                        </p:tgtEl>
                                        <p:attrNameLst>
                                          <p:attrName>ppt_y</p:attrName>
                                        </p:attrNameLst>
                                      </p:cBhvr>
                                      <p:tavLst>
                                        <p:tav tm="0">
                                          <p:val>
                                            <p:strVal val="#ppt_y"/>
                                          </p:val>
                                        </p:tav>
                                        <p:tav tm="100000">
                                          <p:val>
                                            <p:strVal val="#ppt_y"/>
                                          </p:val>
                                        </p:tav>
                                      </p:tavLst>
                                    </p:anim>
                                  </p:childTnLst>
                                </p:cTn>
                              </p:par>
                              <p:par>
                                <p:cTn id="9" presetID="2" presetClass="entr" presetSubtype="12" fill="hold" nodeType="withEffect">
                                  <p:stCondLst>
                                    <p:cond delay="1500"/>
                                  </p:stCondLst>
                                  <p:childTnLst>
                                    <p:set>
                                      <p:cBhvr>
                                        <p:cTn id="10" dur="1" fill="hold">
                                          <p:stCondLst>
                                            <p:cond delay="0"/>
                                          </p:stCondLst>
                                        </p:cTn>
                                        <p:tgtEl>
                                          <p:spTgt spid="158725"/>
                                        </p:tgtEl>
                                        <p:attrNameLst>
                                          <p:attrName>style.visibility</p:attrName>
                                        </p:attrNameLst>
                                      </p:cBhvr>
                                      <p:to>
                                        <p:strVal val="visible"/>
                                      </p:to>
                                    </p:set>
                                    <p:anim calcmode="lin" valueType="num">
                                      <p:cBhvr additive="base">
                                        <p:cTn id="11" dur="500" fill="hold"/>
                                        <p:tgtEl>
                                          <p:spTgt spid="158725"/>
                                        </p:tgtEl>
                                        <p:attrNameLst>
                                          <p:attrName>ppt_x</p:attrName>
                                        </p:attrNameLst>
                                      </p:cBhvr>
                                      <p:tavLst>
                                        <p:tav tm="0">
                                          <p:val>
                                            <p:strVal val="0-#ppt_w/2"/>
                                          </p:val>
                                        </p:tav>
                                        <p:tav tm="100000">
                                          <p:val>
                                            <p:strVal val="#ppt_x"/>
                                          </p:val>
                                        </p:tav>
                                      </p:tavLst>
                                    </p:anim>
                                    <p:anim calcmode="lin" valueType="num">
                                      <p:cBhvr additive="base">
                                        <p:cTn id="12" dur="500" fill="hold"/>
                                        <p:tgtEl>
                                          <p:spTgt spid="158725"/>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22" presetClass="entr" presetSubtype="8" fill="hold" grpId="0" nodeType="afterEffect">
                                  <p:stCondLst>
                                    <p:cond delay="0"/>
                                  </p:stCondLst>
                                  <p:childTnLst>
                                    <p:set>
                                      <p:cBhvr>
                                        <p:cTn id="15" dur="1" fill="hold">
                                          <p:stCondLst>
                                            <p:cond delay="0"/>
                                          </p:stCondLst>
                                        </p:cTn>
                                        <p:tgtEl>
                                          <p:spTgt spid="158729"/>
                                        </p:tgtEl>
                                        <p:attrNameLst>
                                          <p:attrName>style.visibility</p:attrName>
                                        </p:attrNameLst>
                                      </p:cBhvr>
                                      <p:to>
                                        <p:strVal val="visible"/>
                                      </p:to>
                                    </p:set>
                                    <p:animEffect transition="in" filter="wipe(left)">
                                      <p:cBhvr>
                                        <p:cTn id="16" dur="500"/>
                                        <p:tgtEl>
                                          <p:spTgt spid="158729"/>
                                        </p:tgtEl>
                                      </p:cBhvr>
                                    </p:animEffect>
                                  </p:childTnLst>
                                </p:cTn>
                              </p:par>
                            </p:childTnLst>
                          </p:cTn>
                        </p:par>
                        <p:par>
                          <p:cTn id="17" fill="hold">
                            <p:stCondLst>
                              <p:cond delay="2500"/>
                            </p:stCondLst>
                            <p:childTnLst>
                              <p:par>
                                <p:cTn id="18" presetID="22" presetClass="entr" presetSubtype="4" fill="hold" grpId="0" nodeType="afterEffect">
                                  <p:stCondLst>
                                    <p:cond delay="5000"/>
                                  </p:stCondLst>
                                  <p:childTnLst>
                                    <p:set>
                                      <p:cBhvr>
                                        <p:cTn id="19" dur="1" fill="hold">
                                          <p:stCondLst>
                                            <p:cond delay="0"/>
                                          </p:stCondLst>
                                        </p:cTn>
                                        <p:tgtEl>
                                          <p:spTgt spid="158727"/>
                                        </p:tgtEl>
                                        <p:attrNameLst>
                                          <p:attrName>style.visibility</p:attrName>
                                        </p:attrNameLst>
                                      </p:cBhvr>
                                      <p:to>
                                        <p:strVal val="visible"/>
                                      </p:to>
                                    </p:set>
                                    <p:animEffect transition="in" filter="wipe(down)">
                                      <p:cBhvr>
                                        <p:cTn id="20" dur="500"/>
                                        <p:tgtEl>
                                          <p:spTgt spid="158727"/>
                                        </p:tgtEl>
                                      </p:cBhvr>
                                    </p:animEffect>
                                  </p:childTnLst>
                                </p:cTn>
                              </p:par>
                            </p:childTnLst>
                          </p:cTn>
                        </p:par>
                        <p:par>
                          <p:cTn id="21" fill="hold">
                            <p:stCondLst>
                              <p:cond delay="8000"/>
                            </p:stCondLst>
                            <p:childTnLst>
                              <p:par>
                                <p:cTn id="22" presetID="22" presetClass="entr" presetSubtype="4" fill="hold" grpId="0" nodeType="afterEffect">
                                  <p:stCondLst>
                                    <p:cond delay="5000"/>
                                  </p:stCondLst>
                                  <p:childTnLst>
                                    <p:set>
                                      <p:cBhvr>
                                        <p:cTn id="23" dur="1" fill="hold">
                                          <p:stCondLst>
                                            <p:cond delay="0"/>
                                          </p:stCondLst>
                                        </p:cTn>
                                        <p:tgtEl>
                                          <p:spTgt spid="158728"/>
                                        </p:tgtEl>
                                        <p:attrNameLst>
                                          <p:attrName>style.visibility</p:attrName>
                                        </p:attrNameLst>
                                      </p:cBhvr>
                                      <p:to>
                                        <p:strVal val="visible"/>
                                      </p:to>
                                    </p:set>
                                    <p:animEffect transition="in" filter="wipe(down)">
                                      <p:cBhvr>
                                        <p:cTn id="24" dur="500"/>
                                        <p:tgtEl>
                                          <p:spTgt spid="1587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7" grpId="0"/>
      <p:bldP spid="158728" grpId="0"/>
      <p:bldP spid="15872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142976" y="1214422"/>
            <a:ext cx="6929486" cy="53843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Rechteck 11"/>
          <p:cNvSpPr/>
          <p:nvPr/>
        </p:nvSpPr>
        <p:spPr bwMode="auto">
          <a:xfrm>
            <a:off x="500034" y="2571744"/>
            <a:ext cx="3929090" cy="3000396"/>
          </a:xfrm>
          <a:prstGeom prst="rect">
            <a:avLst/>
          </a:prstGeom>
          <a:solidFill>
            <a:schemeClr val="bg1"/>
          </a:solidFill>
          <a:ln w="9525" cap="flat" cmpd="sng" algn="ctr">
            <a:no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pic>
        <p:nvPicPr>
          <p:cNvPr id="1027" name="Picture 3"/>
          <p:cNvPicPr>
            <a:picLocks noChangeAspect="1" noChangeArrowheads="1"/>
          </p:cNvPicPr>
          <p:nvPr/>
        </p:nvPicPr>
        <p:blipFill>
          <a:blip r:embed="rId4" cstate="print"/>
          <a:srcRect/>
          <a:stretch>
            <a:fillRect/>
          </a:stretch>
        </p:blipFill>
        <p:spPr bwMode="auto">
          <a:xfrm>
            <a:off x="500034" y="2428868"/>
            <a:ext cx="4025792" cy="3286148"/>
          </a:xfrm>
          <a:prstGeom prst="rect">
            <a:avLst/>
          </a:prstGeom>
          <a:ln>
            <a:noFill/>
          </a:ln>
          <a:effectLst>
            <a:softEdge rad="112500"/>
          </a:effectLst>
        </p:spPr>
      </p:pic>
      <p:pic>
        <p:nvPicPr>
          <p:cNvPr id="1029" name="Picture 5"/>
          <p:cNvPicPr>
            <a:picLocks noChangeAspect="1" noChangeArrowheads="1"/>
          </p:cNvPicPr>
          <p:nvPr/>
        </p:nvPicPr>
        <p:blipFill>
          <a:blip r:embed="rId5" cstate="print"/>
          <a:srcRect/>
          <a:stretch>
            <a:fillRect/>
          </a:stretch>
        </p:blipFill>
        <p:spPr bwMode="auto">
          <a:xfrm>
            <a:off x="6000760" y="642918"/>
            <a:ext cx="2193931" cy="6221187"/>
          </a:xfrm>
          <a:prstGeom prst="rect">
            <a:avLst/>
          </a:prstGeom>
          <a:ln>
            <a:noFill/>
          </a:ln>
          <a:effectLst>
            <a:softEdge rad="112500"/>
          </a:effectLst>
        </p:spPr>
      </p:pic>
      <p:pic>
        <p:nvPicPr>
          <p:cNvPr id="1028" name="Picture 4"/>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00034" y="2428868"/>
            <a:ext cx="4618030" cy="3272944"/>
          </a:xfrm>
          <a:prstGeom prst="rect">
            <a:avLst/>
          </a:prstGeom>
          <a:noFill/>
          <a:ln w="9525">
            <a:noFill/>
            <a:miter lim="800000"/>
            <a:headEnd/>
            <a:tailEnd/>
          </a:ln>
          <a:effectLst/>
        </p:spPr>
      </p:pic>
    </p:spTree>
    <p:extLst>
      <p:ext uri="{BB962C8B-B14F-4D97-AF65-F5344CB8AC3E}">
        <p14:creationId xmlns:p14="http://schemas.microsoft.com/office/powerpoint/2010/main" val="31373120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2000"/>
                                        <p:tgtEl>
                                          <p:spTgt spid="10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2000"/>
                                        <p:tgtEl>
                                          <p:spTgt spid="1027"/>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2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wipe(left)">
                                      <p:cBhvr>
                                        <p:cTn id="21" dur="500"/>
                                        <p:tgtEl>
                                          <p:spTgt spid="1028"/>
                                        </p:tgtEl>
                                      </p:cBhvr>
                                    </p:animEffect>
                                  </p:childTnLst>
                                </p:cTn>
                              </p:par>
                            </p:childTnLst>
                          </p:cTn>
                        </p:par>
                        <p:par>
                          <p:cTn id="22" fill="hold">
                            <p:stCondLst>
                              <p:cond delay="500"/>
                            </p:stCondLst>
                            <p:childTnLst>
                              <p:par>
                                <p:cTn id="23" presetID="1" presetClass="exit" presetSubtype="0" fill="hold" nodeType="afterEffect">
                                  <p:stCondLst>
                                    <p:cond delay="0"/>
                                  </p:stCondLst>
                                  <p:childTnLst>
                                    <p:set>
                                      <p:cBhvr>
                                        <p:cTn id="24" dur="1" fill="hold">
                                          <p:stCondLst>
                                            <p:cond delay="0"/>
                                          </p:stCondLst>
                                        </p:cTn>
                                        <p:tgtEl>
                                          <p:spTgt spid="10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928662" y="1571612"/>
            <a:ext cx="7306802" cy="4261386"/>
          </a:xfrm>
          <a:prstGeom prst="rect">
            <a:avLst/>
          </a:prstGeom>
          <a:ln>
            <a:noFill/>
          </a:ln>
          <a:effectLst>
            <a:outerShdw blurRad="292100" dist="139700" dir="2700000" algn="tl" rotWithShape="0">
              <a:srgbClr val="333333">
                <a:alpha val="65000"/>
              </a:srgbClr>
            </a:outerShdw>
          </a:effectLst>
        </p:spPr>
      </p:pic>
      <p:sp>
        <p:nvSpPr>
          <p:cNvPr id="3" name="Rectangle 3"/>
          <p:cNvSpPr>
            <a:spLocks noChangeArrowheads="1"/>
          </p:cNvSpPr>
          <p:nvPr/>
        </p:nvSpPr>
        <p:spPr bwMode="auto">
          <a:xfrm>
            <a:off x="7019925" y="6308725"/>
            <a:ext cx="2124075" cy="628650"/>
          </a:xfrm>
          <a:prstGeom prst="rect">
            <a:avLst/>
          </a:prstGeom>
          <a:solidFill>
            <a:srgbClr val="0655AC"/>
          </a:solidFill>
          <a:ln w="9525">
            <a:noFill/>
            <a:miter lim="800000"/>
            <a:headEnd/>
            <a:tailEnd/>
          </a:ln>
        </p:spPr>
        <p:txBody>
          <a:bodyPr wrap="none" anchor="ctr"/>
          <a:lstStyle/>
          <a:p>
            <a:endParaRPr lang="de-DE"/>
          </a:p>
        </p:txBody>
      </p:sp>
      <p:sp>
        <p:nvSpPr>
          <p:cNvPr id="4" name="Rectangle 4"/>
          <p:cNvSpPr>
            <a:spLocks noChangeArrowheads="1"/>
          </p:cNvSpPr>
          <p:nvPr/>
        </p:nvSpPr>
        <p:spPr bwMode="auto">
          <a:xfrm>
            <a:off x="6659563" y="6559550"/>
            <a:ext cx="539750" cy="387350"/>
          </a:xfrm>
          <a:prstGeom prst="rect">
            <a:avLst/>
          </a:prstGeom>
          <a:solidFill>
            <a:srgbClr val="0655AC"/>
          </a:solidFill>
          <a:ln w="9525">
            <a:noFill/>
            <a:miter lim="800000"/>
            <a:headEnd/>
            <a:tailEnd/>
          </a:ln>
        </p:spPr>
        <p:txBody>
          <a:bodyPr wrap="none" anchor="ctr"/>
          <a:lstStyle/>
          <a:p>
            <a:endParaRPr lang="de-DE"/>
          </a:p>
        </p:txBody>
      </p:sp>
      <p:sp>
        <p:nvSpPr>
          <p:cNvPr id="5" name="Oval 5"/>
          <p:cNvSpPr>
            <a:spLocks noChangeArrowheads="1"/>
          </p:cNvSpPr>
          <p:nvPr/>
        </p:nvSpPr>
        <p:spPr bwMode="auto">
          <a:xfrm>
            <a:off x="6659563" y="6310313"/>
            <a:ext cx="666750" cy="454025"/>
          </a:xfrm>
          <a:prstGeom prst="ellipse">
            <a:avLst/>
          </a:prstGeom>
          <a:solidFill>
            <a:srgbClr val="0655AC"/>
          </a:solidFill>
          <a:ln w="9525">
            <a:noFill/>
            <a:round/>
            <a:headEnd/>
            <a:tailEnd/>
          </a:ln>
        </p:spPr>
        <p:txBody>
          <a:bodyPr wrap="none" anchor="ctr"/>
          <a:lstStyle/>
          <a:p>
            <a:endParaRPr lang="de-DE"/>
          </a:p>
        </p:txBody>
      </p:sp>
      <p:sp>
        <p:nvSpPr>
          <p:cNvPr id="6" name="Text Box 6"/>
          <p:cNvSpPr txBox="1">
            <a:spLocks noChangeArrowheads="1"/>
          </p:cNvSpPr>
          <p:nvPr/>
        </p:nvSpPr>
        <p:spPr bwMode="auto">
          <a:xfrm>
            <a:off x="7000875" y="6308830"/>
            <a:ext cx="1785938" cy="523220"/>
          </a:xfrm>
          <a:prstGeom prst="rect">
            <a:avLst/>
          </a:prstGeom>
          <a:noFill/>
          <a:ln w="9525">
            <a:noFill/>
            <a:miter lim="800000"/>
            <a:headEnd/>
            <a:tailEnd/>
          </a:ln>
          <a:effectLst/>
        </p:spPr>
        <p:txBody>
          <a:bodyPr>
            <a:spAutoFit/>
          </a:bodyPr>
          <a:lstStyle/>
          <a:p>
            <a:pPr algn="l" eaLnBrk="0" hangingPunct="0">
              <a:defRPr/>
            </a:pPr>
            <a:r>
              <a:rPr lang="en-US" sz="1400" b="1" dirty="0" smtClean="0">
                <a:solidFill>
                  <a:schemeClr val="bg1"/>
                </a:solidFill>
                <a:effectLst>
                  <a:outerShdw blurRad="38100" dist="38100" dir="2700000" algn="tl">
                    <a:srgbClr val="C0C0C0"/>
                  </a:outerShdw>
                </a:effectLst>
              </a:rPr>
              <a:t>Marine </a:t>
            </a:r>
            <a:r>
              <a:rPr lang="en-US" sz="1400" b="1" dirty="0" err="1" smtClean="0">
                <a:solidFill>
                  <a:schemeClr val="bg1"/>
                </a:solidFill>
                <a:effectLst>
                  <a:outerShdw blurRad="38100" dist="38100" dir="2700000" algn="tl">
                    <a:srgbClr val="C0C0C0"/>
                  </a:outerShdw>
                </a:effectLst>
              </a:rPr>
              <a:t>Sensorsysteme</a:t>
            </a:r>
            <a:endParaRPr lang="en-US" sz="1400" b="1" dirty="0">
              <a:solidFill>
                <a:schemeClr val="bg1"/>
              </a:solidFill>
              <a:effectLst>
                <a:outerShdw blurRad="38100" dist="38100" dir="2700000" algn="tl">
                  <a:srgbClr val="C0C0C0"/>
                </a:outerShdw>
              </a:effectLst>
            </a:endParaRPr>
          </a:p>
        </p:txBody>
      </p:sp>
    </p:spTree>
    <p:extLst>
      <p:ext uri="{BB962C8B-B14F-4D97-AF65-F5344CB8AC3E}">
        <p14:creationId xmlns:p14="http://schemas.microsoft.com/office/powerpoint/2010/main" val="1959778022"/>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7019925" y="6308725"/>
            <a:ext cx="2124075" cy="628650"/>
          </a:xfrm>
          <a:prstGeom prst="rect">
            <a:avLst/>
          </a:prstGeom>
          <a:solidFill>
            <a:srgbClr val="0655AC"/>
          </a:solidFill>
          <a:ln w="9525">
            <a:noFill/>
            <a:miter lim="800000"/>
            <a:headEnd/>
            <a:tailEnd/>
          </a:ln>
        </p:spPr>
        <p:txBody>
          <a:bodyPr wrap="none" anchor="ctr"/>
          <a:lstStyle/>
          <a:p>
            <a:endParaRPr lang="de-DE"/>
          </a:p>
        </p:txBody>
      </p:sp>
      <p:sp>
        <p:nvSpPr>
          <p:cNvPr id="37891" name="Rectangle 3"/>
          <p:cNvSpPr>
            <a:spLocks noChangeArrowheads="1"/>
          </p:cNvSpPr>
          <p:nvPr/>
        </p:nvSpPr>
        <p:spPr bwMode="auto">
          <a:xfrm>
            <a:off x="6659563" y="6559550"/>
            <a:ext cx="539750" cy="387350"/>
          </a:xfrm>
          <a:prstGeom prst="rect">
            <a:avLst/>
          </a:prstGeom>
          <a:solidFill>
            <a:srgbClr val="0655AC"/>
          </a:solidFill>
          <a:ln w="9525">
            <a:noFill/>
            <a:miter lim="800000"/>
            <a:headEnd/>
            <a:tailEnd/>
          </a:ln>
        </p:spPr>
        <p:txBody>
          <a:bodyPr wrap="none" anchor="ctr"/>
          <a:lstStyle/>
          <a:p>
            <a:endParaRPr lang="de-DE"/>
          </a:p>
        </p:txBody>
      </p:sp>
      <p:sp>
        <p:nvSpPr>
          <p:cNvPr id="37892" name="Oval 4"/>
          <p:cNvSpPr>
            <a:spLocks noChangeArrowheads="1"/>
          </p:cNvSpPr>
          <p:nvPr/>
        </p:nvSpPr>
        <p:spPr bwMode="auto">
          <a:xfrm>
            <a:off x="6659563" y="6310313"/>
            <a:ext cx="666750" cy="454025"/>
          </a:xfrm>
          <a:prstGeom prst="ellipse">
            <a:avLst/>
          </a:prstGeom>
          <a:solidFill>
            <a:srgbClr val="0655AC"/>
          </a:solidFill>
          <a:ln w="9525">
            <a:noFill/>
            <a:round/>
            <a:headEnd/>
            <a:tailEnd/>
          </a:ln>
        </p:spPr>
        <p:txBody>
          <a:bodyPr wrap="none" anchor="ctr"/>
          <a:lstStyle/>
          <a:p>
            <a:endParaRPr lang="de-DE"/>
          </a:p>
        </p:txBody>
      </p:sp>
      <p:sp>
        <p:nvSpPr>
          <p:cNvPr id="110597" name="Text Box 5"/>
          <p:cNvSpPr txBox="1">
            <a:spLocks noChangeArrowheads="1"/>
          </p:cNvSpPr>
          <p:nvPr/>
        </p:nvSpPr>
        <p:spPr bwMode="auto">
          <a:xfrm>
            <a:off x="7380288" y="6407150"/>
            <a:ext cx="1366837" cy="517525"/>
          </a:xfrm>
          <a:prstGeom prst="rect">
            <a:avLst/>
          </a:prstGeom>
          <a:noFill/>
          <a:ln w="9525">
            <a:noFill/>
            <a:miter lim="800000"/>
            <a:headEnd/>
            <a:tailEnd/>
          </a:ln>
          <a:effectLst/>
        </p:spPr>
        <p:txBody>
          <a:bodyPr>
            <a:spAutoFit/>
          </a:bodyPr>
          <a:lstStyle/>
          <a:p>
            <a:pPr algn="l" eaLnBrk="0" hangingPunct="0">
              <a:defRPr/>
            </a:pPr>
            <a:r>
              <a:rPr lang="en-US" sz="1400" b="1">
                <a:solidFill>
                  <a:schemeClr val="bg1"/>
                </a:solidFill>
                <a:effectLst>
                  <a:outerShdw blurRad="38100" dist="38100" dir="2700000" algn="tl">
                    <a:srgbClr val="C0C0C0"/>
                  </a:outerShdw>
                </a:effectLst>
              </a:rPr>
              <a:t>Zukünftige Entwicklung</a:t>
            </a:r>
          </a:p>
        </p:txBody>
      </p:sp>
      <p:sp>
        <p:nvSpPr>
          <p:cNvPr id="110598" name="Rectangle 6"/>
          <p:cNvSpPr>
            <a:spLocks noChangeArrowheads="1"/>
          </p:cNvSpPr>
          <p:nvPr/>
        </p:nvSpPr>
        <p:spPr bwMode="auto">
          <a:xfrm>
            <a:off x="4787900" y="4437063"/>
            <a:ext cx="2663825" cy="493712"/>
          </a:xfrm>
          <a:prstGeom prst="rect">
            <a:avLst/>
          </a:prstGeom>
          <a:noFill/>
          <a:ln w="9525">
            <a:noFill/>
            <a:miter lim="800000"/>
            <a:headEnd/>
            <a:tailEnd/>
          </a:ln>
        </p:spPr>
        <p:txBody>
          <a:bodyPr>
            <a:spAutoFit/>
          </a:bodyPr>
          <a:lstStyle/>
          <a:p>
            <a:pPr algn="l">
              <a:spcBef>
                <a:spcPct val="20000"/>
              </a:spcBef>
            </a:pPr>
            <a:r>
              <a:rPr lang="de-DE" sz="1200">
                <a:solidFill>
                  <a:schemeClr val="bg1"/>
                </a:solidFill>
              </a:rPr>
              <a:t>Leiter der Arbeitsgruppe:</a:t>
            </a:r>
          </a:p>
          <a:p>
            <a:pPr algn="l">
              <a:spcBef>
                <a:spcPct val="20000"/>
              </a:spcBef>
            </a:pPr>
            <a:r>
              <a:rPr lang="de-DE" sz="1200" b="1">
                <a:solidFill>
                  <a:schemeClr val="bg1"/>
                </a:solidFill>
              </a:rPr>
              <a:t>Wird 2008 eingesetzt.</a:t>
            </a:r>
            <a:endParaRPr lang="de-DE" sz="1200" b="1" i="1">
              <a:solidFill>
                <a:schemeClr val="bg1"/>
              </a:solidFill>
            </a:endParaRPr>
          </a:p>
        </p:txBody>
      </p:sp>
      <p:pic>
        <p:nvPicPr>
          <p:cNvPr id="4098" name="Picture 2"/>
          <p:cNvPicPr>
            <a:picLocks noChangeAspect="1" noChangeArrowheads="1"/>
          </p:cNvPicPr>
          <p:nvPr/>
        </p:nvPicPr>
        <p:blipFill>
          <a:blip r:embed="rId3" cstate="print"/>
          <a:srcRect/>
          <a:stretch>
            <a:fillRect/>
          </a:stretch>
        </p:blipFill>
        <p:spPr bwMode="auto">
          <a:xfrm>
            <a:off x="928662" y="1285860"/>
            <a:ext cx="7465934" cy="49815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230754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0598"/>
                                        </p:tgtEl>
                                        <p:attrNameLst>
                                          <p:attrName>style.visibility</p:attrName>
                                        </p:attrNameLst>
                                      </p:cBhvr>
                                      <p:to>
                                        <p:strVal val="visible"/>
                                      </p:to>
                                    </p:set>
                                    <p:animEffect transition="in" filter="wipe(left)">
                                      <p:cBhvr>
                                        <p:cTn id="7" dur="500"/>
                                        <p:tgtEl>
                                          <p:spTgt spid="110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7019925" y="6308725"/>
            <a:ext cx="2124075" cy="628650"/>
          </a:xfrm>
          <a:prstGeom prst="rect">
            <a:avLst/>
          </a:prstGeom>
          <a:solidFill>
            <a:srgbClr val="0655AC"/>
          </a:solidFill>
          <a:ln w="9525">
            <a:noFill/>
            <a:miter lim="800000"/>
            <a:headEnd/>
            <a:tailEnd/>
          </a:ln>
        </p:spPr>
        <p:txBody>
          <a:bodyPr wrap="none" anchor="ctr"/>
          <a:lstStyle/>
          <a:p>
            <a:endParaRPr lang="de-DE"/>
          </a:p>
        </p:txBody>
      </p:sp>
      <p:sp>
        <p:nvSpPr>
          <p:cNvPr id="40963" name="Rectangle 3"/>
          <p:cNvSpPr>
            <a:spLocks noChangeArrowheads="1"/>
          </p:cNvSpPr>
          <p:nvPr/>
        </p:nvSpPr>
        <p:spPr bwMode="auto">
          <a:xfrm>
            <a:off x="6659563" y="6559550"/>
            <a:ext cx="539750" cy="387350"/>
          </a:xfrm>
          <a:prstGeom prst="rect">
            <a:avLst/>
          </a:prstGeom>
          <a:solidFill>
            <a:srgbClr val="0655AC"/>
          </a:solidFill>
          <a:ln w="9525">
            <a:noFill/>
            <a:miter lim="800000"/>
            <a:headEnd/>
            <a:tailEnd/>
          </a:ln>
        </p:spPr>
        <p:txBody>
          <a:bodyPr wrap="none" anchor="ctr"/>
          <a:lstStyle/>
          <a:p>
            <a:endParaRPr lang="de-DE"/>
          </a:p>
        </p:txBody>
      </p:sp>
      <p:sp>
        <p:nvSpPr>
          <p:cNvPr id="40964" name="Oval 4"/>
          <p:cNvSpPr>
            <a:spLocks noChangeArrowheads="1"/>
          </p:cNvSpPr>
          <p:nvPr/>
        </p:nvSpPr>
        <p:spPr bwMode="auto">
          <a:xfrm>
            <a:off x="6659563" y="6310313"/>
            <a:ext cx="666750" cy="454025"/>
          </a:xfrm>
          <a:prstGeom prst="ellipse">
            <a:avLst/>
          </a:prstGeom>
          <a:solidFill>
            <a:srgbClr val="0655AC"/>
          </a:solidFill>
          <a:ln w="9525">
            <a:noFill/>
            <a:round/>
            <a:headEnd/>
            <a:tailEnd/>
          </a:ln>
        </p:spPr>
        <p:txBody>
          <a:bodyPr wrap="none" anchor="ctr"/>
          <a:lstStyle/>
          <a:p>
            <a:endParaRPr lang="de-DE"/>
          </a:p>
        </p:txBody>
      </p:sp>
      <p:sp>
        <p:nvSpPr>
          <p:cNvPr id="29701" name="Text Box 5"/>
          <p:cNvSpPr txBox="1">
            <a:spLocks noChangeArrowheads="1"/>
          </p:cNvSpPr>
          <p:nvPr/>
        </p:nvSpPr>
        <p:spPr bwMode="auto">
          <a:xfrm>
            <a:off x="7019925" y="6407150"/>
            <a:ext cx="1979613" cy="304800"/>
          </a:xfrm>
          <a:prstGeom prst="rect">
            <a:avLst/>
          </a:prstGeom>
          <a:noFill/>
          <a:ln w="9525">
            <a:noFill/>
            <a:miter lim="800000"/>
            <a:headEnd/>
            <a:tailEnd/>
          </a:ln>
          <a:effectLst/>
        </p:spPr>
        <p:txBody>
          <a:bodyPr>
            <a:spAutoFit/>
          </a:bodyPr>
          <a:lstStyle/>
          <a:p>
            <a:pPr algn="l" eaLnBrk="0" hangingPunct="0">
              <a:defRPr/>
            </a:pPr>
            <a:r>
              <a:rPr lang="en-US" sz="1400" b="1">
                <a:solidFill>
                  <a:schemeClr val="bg1"/>
                </a:solidFill>
                <a:effectLst>
                  <a:outerShdw blurRad="38100" dist="38100" dir="2700000" algn="tl">
                    <a:srgbClr val="C0C0C0"/>
                  </a:outerShdw>
                </a:effectLst>
              </a:rPr>
              <a:t>Forschungstaucher</a:t>
            </a:r>
          </a:p>
        </p:txBody>
      </p:sp>
      <p:sp>
        <p:nvSpPr>
          <p:cNvPr id="40966" name="Rectangle 6"/>
          <p:cNvSpPr>
            <a:spLocks noChangeArrowheads="1"/>
          </p:cNvSpPr>
          <p:nvPr/>
        </p:nvSpPr>
        <p:spPr bwMode="auto">
          <a:xfrm>
            <a:off x="1258888" y="1724025"/>
            <a:ext cx="3378200" cy="336550"/>
          </a:xfrm>
          <a:prstGeom prst="rect">
            <a:avLst/>
          </a:prstGeom>
          <a:noFill/>
          <a:ln w="9525">
            <a:noFill/>
            <a:miter lim="800000"/>
            <a:headEnd/>
            <a:tailEnd/>
          </a:ln>
        </p:spPr>
        <p:txBody>
          <a:bodyPr wrap="none">
            <a:spAutoFit/>
          </a:bodyPr>
          <a:lstStyle/>
          <a:p>
            <a:pPr algn="l">
              <a:spcBef>
                <a:spcPct val="20000"/>
              </a:spcBef>
            </a:pPr>
            <a:r>
              <a:rPr lang="de-DE" sz="1600" b="1">
                <a:solidFill>
                  <a:srgbClr val="000066"/>
                </a:solidFill>
              </a:rPr>
              <a:t>Die Forschungstaucher am ICBM</a:t>
            </a:r>
            <a:endParaRPr lang="de-DE" sz="1600" b="1" i="1">
              <a:solidFill>
                <a:srgbClr val="000066"/>
              </a:solidFill>
            </a:endParaRPr>
          </a:p>
        </p:txBody>
      </p:sp>
      <p:pic>
        <p:nvPicPr>
          <p:cNvPr id="29703" name="Picture 7"/>
          <p:cNvPicPr>
            <a:picLocks noChangeAspect="1" noChangeArrowheads="1"/>
          </p:cNvPicPr>
          <p:nvPr/>
        </p:nvPicPr>
        <p:blipFill>
          <a:blip r:embed="rId3" cstate="print"/>
          <a:srcRect/>
          <a:stretch>
            <a:fillRect/>
          </a:stretch>
        </p:blipFill>
        <p:spPr bwMode="auto">
          <a:xfrm>
            <a:off x="971550" y="2276475"/>
            <a:ext cx="3960813" cy="29702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9704" name="Picture 8"/>
          <p:cNvPicPr>
            <a:picLocks noChangeAspect="1" noChangeArrowheads="1"/>
          </p:cNvPicPr>
          <p:nvPr/>
        </p:nvPicPr>
        <p:blipFill>
          <a:blip r:embed="rId4" cstate="print"/>
          <a:srcRect/>
          <a:stretch>
            <a:fillRect/>
          </a:stretch>
        </p:blipFill>
        <p:spPr bwMode="auto">
          <a:xfrm>
            <a:off x="4932363" y="1557338"/>
            <a:ext cx="3659187" cy="27225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705" name="Rectangle 9"/>
          <p:cNvSpPr>
            <a:spLocks noChangeArrowheads="1"/>
          </p:cNvSpPr>
          <p:nvPr/>
        </p:nvSpPr>
        <p:spPr bwMode="auto">
          <a:xfrm>
            <a:off x="1042988" y="5300663"/>
            <a:ext cx="7921625" cy="1069975"/>
          </a:xfrm>
          <a:prstGeom prst="rect">
            <a:avLst/>
          </a:prstGeom>
          <a:noFill/>
          <a:ln w="9525">
            <a:noFill/>
            <a:miter lim="800000"/>
            <a:headEnd/>
            <a:tailEnd/>
          </a:ln>
        </p:spPr>
        <p:txBody>
          <a:bodyPr>
            <a:spAutoFit/>
          </a:bodyPr>
          <a:lstStyle/>
          <a:p>
            <a:pPr algn="l">
              <a:spcBef>
                <a:spcPct val="20000"/>
              </a:spcBef>
            </a:pPr>
            <a:r>
              <a:rPr lang="de-DE" sz="1600">
                <a:solidFill>
                  <a:srgbClr val="000066"/>
                </a:solidFill>
              </a:rPr>
              <a:t>Neben den Ausbildungsmöglichkeiten in Oldenburg verfügt die Forschungstaucher-gruppe der Universität durch ICBM-T</a:t>
            </a:r>
            <a:r>
              <a:rPr lang="de-DE" sz="1300">
                <a:solidFill>
                  <a:srgbClr val="000066"/>
                </a:solidFill>
              </a:rPr>
              <a:t>ERRAMARE</a:t>
            </a:r>
            <a:r>
              <a:rPr lang="de-DE" sz="1600">
                <a:solidFill>
                  <a:srgbClr val="000066"/>
                </a:solidFill>
              </a:rPr>
              <a:t> über einen idealen Stützpunkt mit Freigewässerzugang, etwa zum Banter See oder Jadebusen, um das Ausbildungs-angebot unter praxisnahen Bedingungen abzurunden.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0"/>
                                  </p:stCondLst>
                                  <p:childTnLst>
                                    <p:set>
                                      <p:cBhvr>
                                        <p:cTn id="6" dur="1" fill="hold">
                                          <p:stCondLst>
                                            <p:cond delay="0"/>
                                          </p:stCondLst>
                                        </p:cTn>
                                        <p:tgtEl>
                                          <p:spTgt spid="29705"/>
                                        </p:tgtEl>
                                        <p:attrNameLst>
                                          <p:attrName>style.visibility</p:attrName>
                                        </p:attrNameLst>
                                      </p:cBhvr>
                                      <p:to>
                                        <p:strVal val="visible"/>
                                      </p:to>
                                    </p:set>
                                    <p:animEffect transition="in" filter="wipe(left)">
                                      <p:cBhvr>
                                        <p:cTn id="7" dur="500"/>
                                        <p:tgtEl>
                                          <p:spTgt spid="29705"/>
                                        </p:tgtEl>
                                      </p:cBhvr>
                                    </p:animEffect>
                                  </p:childTnLst>
                                </p:cTn>
                              </p:par>
                            </p:childTnLst>
                          </p:cTn>
                        </p:par>
                        <p:par>
                          <p:cTn id="8" fill="hold">
                            <p:stCondLst>
                              <p:cond delay="5500"/>
                            </p:stCondLst>
                            <p:childTnLst>
                              <p:par>
                                <p:cTn id="9" presetID="10" presetClass="entr" presetSubtype="0" fill="hold" nodeType="afterEffect">
                                  <p:stCondLst>
                                    <p:cond delay="0"/>
                                  </p:stCondLst>
                                  <p:childTnLst>
                                    <p:set>
                                      <p:cBhvr>
                                        <p:cTn id="10" dur="1" fill="hold">
                                          <p:stCondLst>
                                            <p:cond delay="0"/>
                                          </p:stCondLst>
                                        </p:cTn>
                                        <p:tgtEl>
                                          <p:spTgt spid="29703"/>
                                        </p:tgtEl>
                                        <p:attrNameLst>
                                          <p:attrName>style.visibility</p:attrName>
                                        </p:attrNameLst>
                                      </p:cBhvr>
                                      <p:to>
                                        <p:strVal val="visible"/>
                                      </p:to>
                                    </p:set>
                                    <p:animEffect transition="in" filter="fade">
                                      <p:cBhvr>
                                        <p:cTn id="11" dur="2000"/>
                                        <p:tgtEl>
                                          <p:spTgt spid="297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5"/>
          <p:cNvSpPr>
            <a:spLocks noChangeArrowheads="1"/>
          </p:cNvSpPr>
          <p:nvPr/>
        </p:nvSpPr>
        <p:spPr bwMode="auto">
          <a:xfrm>
            <a:off x="7019925" y="6308725"/>
            <a:ext cx="2124075" cy="628650"/>
          </a:xfrm>
          <a:prstGeom prst="rect">
            <a:avLst/>
          </a:prstGeom>
          <a:solidFill>
            <a:srgbClr val="0655AC"/>
          </a:solidFill>
          <a:ln w="9525">
            <a:noFill/>
            <a:miter lim="800000"/>
            <a:headEnd/>
            <a:tailEnd/>
          </a:ln>
        </p:spPr>
        <p:txBody>
          <a:bodyPr wrap="none" anchor="ctr"/>
          <a:lstStyle/>
          <a:p>
            <a:endParaRPr lang="de-DE"/>
          </a:p>
        </p:txBody>
      </p:sp>
      <p:sp>
        <p:nvSpPr>
          <p:cNvPr id="14339" name="Rectangle 6"/>
          <p:cNvSpPr>
            <a:spLocks noChangeArrowheads="1"/>
          </p:cNvSpPr>
          <p:nvPr/>
        </p:nvSpPr>
        <p:spPr bwMode="auto">
          <a:xfrm>
            <a:off x="6659563" y="6559550"/>
            <a:ext cx="539750" cy="387350"/>
          </a:xfrm>
          <a:prstGeom prst="rect">
            <a:avLst/>
          </a:prstGeom>
          <a:solidFill>
            <a:srgbClr val="0655AC"/>
          </a:solidFill>
          <a:ln w="9525">
            <a:noFill/>
            <a:miter lim="800000"/>
            <a:headEnd/>
            <a:tailEnd/>
          </a:ln>
        </p:spPr>
        <p:txBody>
          <a:bodyPr wrap="none" anchor="ctr"/>
          <a:lstStyle/>
          <a:p>
            <a:endParaRPr lang="de-DE"/>
          </a:p>
        </p:txBody>
      </p:sp>
      <p:sp>
        <p:nvSpPr>
          <p:cNvPr id="14340" name="Oval 7"/>
          <p:cNvSpPr>
            <a:spLocks noChangeArrowheads="1"/>
          </p:cNvSpPr>
          <p:nvPr/>
        </p:nvSpPr>
        <p:spPr bwMode="auto">
          <a:xfrm>
            <a:off x="6659563" y="6310313"/>
            <a:ext cx="666750" cy="454025"/>
          </a:xfrm>
          <a:prstGeom prst="ellipse">
            <a:avLst/>
          </a:prstGeom>
          <a:solidFill>
            <a:srgbClr val="0655AC"/>
          </a:solidFill>
          <a:ln w="9525">
            <a:noFill/>
            <a:round/>
            <a:headEnd/>
            <a:tailEnd/>
          </a:ln>
        </p:spPr>
        <p:txBody>
          <a:bodyPr wrap="none" anchor="ctr"/>
          <a:lstStyle/>
          <a:p>
            <a:endParaRPr lang="de-DE"/>
          </a:p>
        </p:txBody>
      </p:sp>
      <p:sp>
        <p:nvSpPr>
          <p:cNvPr id="47112" name="Text Box 8"/>
          <p:cNvSpPr txBox="1">
            <a:spLocks noChangeArrowheads="1"/>
          </p:cNvSpPr>
          <p:nvPr/>
        </p:nvSpPr>
        <p:spPr bwMode="auto">
          <a:xfrm>
            <a:off x="7019925" y="6426200"/>
            <a:ext cx="2124075" cy="304800"/>
          </a:xfrm>
          <a:prstGeom prst="rect">
            <a:avLst/>
          </a:prstGeom>
          <a:noFill/>
          <a:ln w="9525">
            <a:noFill/>
            <a:miter lim="800000"/>
            <a:headEnd/>
            <a:tailEnd/>
          </a:ln>
          <a:effectLst/>
        </p:spPr>
        <p:txBody>
          <a:bodyPr>
            <a:spAutoFit/>
          </a:bodyPr>
          <a:lstStyle/>
          <a:p>
            <a:pPr algn="l" eaLnBrk="0" hangingPunct="0">
              <a:defRPr/>
            </a:pPr>
            <a:r>
              <a:rPr lang="en-US" sz="1400" b="1">
                <a:solidFill>
                  <a:schemeClr val="bg1"/>
                </a:solidFill>
                <a:effectLst>
                  <a:outerShdw blurRad="38100" dist="38100" dir="2700000" algn="tl">
                    <a:srgbClr val="C0C0C0"/>
                  </a:outerShdw>
                </a:effectLst>
              </a:rPr>
              <a:t>ICBM - T</a:t>
            </a:r>
            <a:r>
              <a:rPr lang="en-US" sz="1200" b="1">
                <a:solidFill>
                  <a:schemeClr val="bg1"/>
                </a:solidFill>
                <a:effectLst>
                  <a:outerShdw blurRad="38100" dist="38100" dir="2700000" algn="tl">
                    <a:srgbClr val="C0C0C0"/>
                  </a:outerShdw>
                </a:effectLst>
              </a:rPr>
              <a:t>ERRAMARE</a:t>
            </a:r>
          </a:p>
        </p:txBody>
      </p:sp>
      <p:pic>
        <p:nvPicPr>
          <p:cNvPr id="14342" name="Picture 10"/>
          <p:cNvPicPr>
            <a:picLocks noChangeAspect="1" noChangeArrowheads="1"/>
          </p:cNvPicPr>
          <p:nvPr/>
        </p:nvPicPr>
        <p:blipFill>
          <a:blip r:embed="rId3" cstate="print"/>
          <a:srcRect/>
          <a:stretch>
            <a:fillRect/>
          </a:stretch>
        </p:blipFill>
        <p:spPr bwMode="auto">
          <a:xfrm>
            <a:off x="2051050" y="1179513"/>
            <a:ext cx="5360988" cy="4149725"/>
          </a:xfrm>
          <a:prstGeom prst="rect">
            <a:avLst/>
          </a:prstGeom>
          <a:noFill/>
          <a:ln w="9525">
            <a:noFill/>
            <a:miter lim="800000"/>
            <a:headEnd/>
            <a:tailEnd/>
          </a:ln>
        </p:spPr>
      </p:pic>
      <p:sp>
        <p:nvSpPr>
          <p:cNvPr id="47106" name="Rectangle 2"/>
          <p:cNvSpPr>
            <a:spLocks noGrp="1" noChangeArrowheads="1"/>
          </p:cNvSpPr>
          <p:nvPr>
            <p:ph type="title"/>
          </p:nvPr>
        </p:nvSpPr>
        <p:spPr bwMode="auto">
          <a:xfrm>
            <a:off x="265906" y="5373141"/>
            <a:ext cx="7564438" cy="792163"/>
          </a:xfrm>
          <a:noFill/>
          <a:ln>
            <a:miter lim="800000"/>
            <a:headEnd/>
            <a:tailEnd/>
          </a:ln>
        </p:spPr>
        <p:txBody>
          <a:bodyPr vert="horz" wrap="square" lIns="91440" tIns="45720" rIns="91440" bIns="45720" numCol="1" anchor="ctr" anchorCtr="0" compatLnSpc="1">
            <a:prstTxWarp prst="textNoShape">
              <a:avLst/>
            </a:prstTxWarp>
          </a:bodyPr>
          <a:lstStyle/>
          <a:p>
            <a:pPr eaLnBrk="1" hangingPunct="1"/>
            <a:r>
              <a:rPr lang="de-DE" b="1" dirty="0" smtClean="0">
                <a:solidFill>
                  <a:srgbClr val="000066"/>
                </a:solidFill>
              </a:rPr>
              <a:t>... wurde am 1. Januar 2008 aus dem </a:t>
            </a:r>
            <a:br>
              <a:rPr lang="de-DE" b="1" dirty="0" smtClean="0">
                <a:solidFill>
                  <a:srgbClr val="000066"/>
                </a:solidFill>
              </a:rPr>
            </a:br>
            <a:r>
              <a:rPr lang="de-DE" b="1" dirty="0" smtClean="0">
                <a:solidFill>
                  <a:srgbClr val="000066"/>
                </a:solidFill>
              </a:rPr>
              <a:t>  Verein für Flachmeer-, Küsten- und Meeresumweltforschung e.V.</a:t>
            </a:r>
            <a:br>
              <a:rPr lang="de-DE" b="1" dirty="0" smtClean="0">
                <a:solidFill>
                  <a:srgbClr val="000066"/>
                </a:solidFill>
              </a:rPr>
            </a:br>
            <a:r>
              <a:rPr lang="de-DE" b="1" dirty="0" smtClean="0">
                <a:solidFill>
                  <a:srgbClr val="000066"/>
                </a:solidFill>
              </a:rPr>
              <a:t>             ‚Forschungszentrum T</a:t>
            </a:r>
            <a:r>
              <a:rPr lang="de-DE" sz="1300" b="1" dirty="0" smtClean="0">
                <a:solidFill>
                  <a:srgbClr val="000066"/>
                </a:solidFill>
              </a:rPr>
              <a:t>ERRAMARE</a:t>
            </a:r>
            <a:r>
              <a:rPr lang="de-DE" b="1" dirty="0" smtClean="0">
                <a:solidFill>
                  <a:srgbClr val="000066"/>
                </a:solidFill>
              </a:rPr>
              <a:t>‘...			</a:t>
            </a:r>
          </a:p>
        </p:txBody>
      </p:sp>
      <p:pic>
        <p:nvPicPr>
          <p:cNvPr id="47115" name="Picture 11"/>
          <p:cNvPicPr>
            <a:picLocks noChangeAspect="1" noChangeArrowheads="1"/>
          </p:cNvPicPr>
          <p:nvPr/>
        </p:nvPicPr>
        <p:blipFill>
          <a:blip r:embed="rId4" cstate="print"/>
          <a:srcRect/>
          <a:stretch>
            <a:fillRect/>
          </a:stretch>
        </p:blipFill>
        <p:spPr bwMode="auto">
          <a:xfrm>
            <a:off x="1763713" y="1052513"/>
            <a:ext cx="1841500" cy="1227137"/>
          </a:xfrm>
          <a:prstGeom prst="rect">
            <a:avLst/>
          </a:prstGeom>
          <a:noFill/>
          <a:ln w="25400">
            <a:solidFill>
              <a:schemeClr val="bg1"/>
            </a:solidFill>
            <a:miter lim="800000"/>
            <a:headEnd/>
            <a:tailEnd/>
          </a:ln>
        </p:spPr>
      </p:pic>
      <p:pic>
        <p:nvPicPr>
          <p:cNvPr id="47117" name="Picture 13"/>
          <p:cNvPicPr>
            <a:picLocks noChangeAspect="1" noChangeArrowheads="1"/>
          </p:cNvPicPr>
          <p:nvPr/>
        </p:nvPicPr>
        <p:blipFill>
          <a:blip r:embed="rId5" cstate="print"/>
          <a:srcRect/>
          <a:stretch>
            <a:fillRect/>
          </a:stretch>
        </p:blipFill>
        <p:spPr bwMode="auto">
          <a:xfrm>
            <a:off x="7235825" y="1687513"/>
            <a:ext cx="1584325" cy="1114425"/>
          </a:xfrm>
          <a:prstGeom prst="rect">
            <a:avLst/>
          </a:prstGeom>
          <a:noFill/>
          <a:ln w="25400">
            <a:solidFill>
              <a:schemeClr val="bg1"/>
            </a:solidFill>
            <a:miter lim="800000"/>
            <a:headEnd/>
            <a:tailEnd/>
          </a:ln>
        </p:spPr>
      </p:pic>
      <p:pic>
        <p:nvPicPr>
          <p:cNvPr id="47116" name="Picture 12"/>
          <p:cNvPicPr>
            <a:picLocks noChangeAspect="1" noChangeArrowheads="1"/>
          </p:cNvPicPr>
          <p:nvPr/>
        </p:nvPicPr>
        <p:blipFill>
          <a:blip r:embed="rId6" cstate="print"/>
          <a:srcRect/>
          <a:stretch>
            <a:fillRect/>
          </a:stretch>
        </p:blipFill>
        <p:spPr bwMode="auto">
          <a:xfrm>
            <a:off x="5686425" y="549275"/>
            <a:ext cx="1765300" cy="1289050"/>
          </a:xfrm>
          <a:prstGeom prst="rect">
            <a:avLst/>
          </a:prstGeom>
          <a:noFill/>
          <a:ln w="25400">
            <a:solidFill>
              <a:schemeClr val="bg1"/>
            </a:solidFill>
            <a:miter lim="800000"/>
            <a:headEnd/>
            <a:tailEnd/>
          </a:ln>
        </p:spPr>
      </p:pic>
      <p:pic>
        <p:nvPicPr>
          <p:cNvPr id="47118" name="Picture 14"/>
          <p:cNvPicPr>
            <a:picLocks noChangeAspect="1" noChangeArrowheads="1"/>
          </p:cNvPicPr>
          <p:nvPr/>
        </p:nvPicPr>
        <p:blipFill>
          <a:blip r:embed="rId7" cstate="print"/>
          <a:srcRect/>
          <a:stretch>
            <a:fillRect/>
          </a:stretch>
        </p:blipFill>
        <p:spPr bwMode="auto">
          <a:xfrm>
            <a:off x="1116013" y="2060575"/>
            <a:ext cx="1420812" cy="1063625"/>
          </a:xfrm>
          <a:prstGeom prst="rect">
            <a:avLst/>
          </a:prstGeom>
          <a:noFill/>
          <a:ln w="25400">
            <a:solidFill>
              <a:schemeClr val="bg1"/>
            </a:solidFill>
            <a:miter lim="800000"/>
            <a:headEnd/>
            <a:tailEnd/>
          </a:ln>
        </p:spPr>
      </p:pic>
      <p:pic>
        <p:nvPicPr>
          <p:cNvPr id="47119" name="Picture 15"/>
          <p:cNvPicPr>
            <a:picLocks noChangeAspect="1" noChangeArrowheads="1"/>
          </p:cNvPicPr>
          <p:nvPr/>
        </p:nvPicPr>
        <p:blipFill>
          <a:blip r:embed="rId8" cstate="print"/>
          <a:srcRect/>
          <a:stretch>
            <a:fillRect/>
          </a:stretch>
        </p:blipFill>
        <p:spPr bwMode="auto">
          <a:xfrm>
            <a:off x="755650" y="2997200"/>
            <a:ext cx="1423988" cy="996950"/>
          </a:xfrm>
          <a:prstGeom prst="rect">
            <a:avLst/>
          </a:prstGeom>
          <a:noFill/>
          <a:ln w="25400">
            <a:solidFill>
              <a:schemeClr val="bg1"/>
            </a:solidFill>
            <a:miter lim="800000"/>
            <a:headEnd/>
            <a:tailEnd/>
          </a:ln>
        </p:spPr>
      </p:pic>
      <p:pic>
        <p:nvPicPr>
          <p:cNvPr id="47120" name="Picture 16"/>
          <p:cNvPicPr>
            <a:picLocks noChangeAspect="1" noChangeArrowheads="1"/>
          </p:cNvPicPr>
          <p:nvPr/>
        </p:nvPicPr>
        <p:blipFill>
          <a:blip r:embed="rId9" cstate="print"/>
          <a:srcRect/>
          <a:stretch>
            <a:fillRect/>
          </a:stretch>
        </p:blipFill>
        <p:spPr bwMode="auto">
          <a:xfrm>
            <a:off x="4572000" y="836613"/>
            <a:ext cx="1189038" cy="858837"/>
          </a:xfrm>
          <a:prstGeom prst="rect">
            <a:avLst/>
          </a:prstGeom>
          <a:noFill/>
          <a:ln w="25400">
            <a:solidFill>
              <a:schemeClr val="bg1"/>
            </a:solidFill>
            <a:miter lim="800000"/>
            <a:headEnd/>
            <a:tailEnd/>
          </a:ln>
        </p:spPr>
      </p:pic>
      <p:pic>
        <p:nvPicPr>
          <p:cNvPr id="47122" name="Picture 18"/>
          <p:cNvPicPr>
            <a:picLocks noChangeAspect="1" noChangeArrowheads="1"/>
          </p:cNvPicPr>
          <p:nvPr/>
        </p:nvPicPr>
        <p:blipFill>
          <a:blip r:embed="rId10" cstate="print"/>
          <a:srcRect/>
          <a:stretch>
            <a:fillRect/>
          </a:stretch>
        </p:blipFill>
        <p:spPr bwMode="auto">
          <a:xfrm>
            <a:off x="1116013" y="3933825"/>
            <a:ext cx="1411287" cy="1046163"/>
          </a:xfrm>
          <a:prstGeom prst="rect">
            <a:avLst/>
          </a:prstGeom>
          <a:noFill/>
          <a:ln w="25400">
            <a:solidFill>
              <a:schemeClr val="bg1"/>
            </a:solidFill>
            <a:miter lim="800000"/>
            <a:headEnd/>
            <a:tailEnd/>
          </a:ln>
        </p:spPr>
      </p:pic>
      <p:pic>
        <p:nvPicPr>
          <p:cNvPr id="47125" name="Picture 21"/>
          <p:cNvPicPr>
            <a:picLocks noChangeAspect="1" noChangeArrowheads="1"/>
          </p:cNvPicPr>
          <p:nvPr/>
        </p:nvPicPr>
        <p:blipFill>
          <a:blip r:embed="rId11" cstate="print"/>
          <a:srcRect/>
          <a:stretch>
            <a:fillRect/>
          </a:stretch>
        </p:blipFill>
        <p:spPr bwMode="auto">
          <a:xfrm>
            <a:off x="7092950" y="2565400"/>
            <a:ext cx="1655763" cy="1250950"/>
          </a:xfrm>
          <a:prstGeom prst="rect">
            <a:avLst/>
          </a:prstGeom>
          <a:noFill/>
          <a:ln w="25400">
            <a:solidFill>
              <a:schemeClr val="bg1"/>
            </a:solidFill>
            <a:miter lim="800000"/>
            <a:headEnd/>
            <a:tailEnd/>
          </a:ln>
        </p:spPr>
      </p:pic>
      <p:pic>
        <p:nvPicPr>
          <p:cNvPr id="47126" name="Picture 22"/>
          <p:cNvPicPr>
            <a:picLocks noChangeAspect="1" noChangeArrowheads="1"/>
          </p:cNvPicPr>
          <p:nvPr/>
        </p:nvPicPr>
        <p:blipFill>
          <a:blip r:embed="rId12" cstate="print"/>
          <a:srcRect/>
          <a:stretch>
            <a:fillRect/>
          </a:stretch>
        </p:blipFill>
        <p:spPr bwMode="auto">
          <a:xfrm>
            <a:off x="7308850" y="3573463"/>
            <a:ext cx="1025525" cy="1368425"/>
          </a:xfrm>
          <a:prstGeom prst="rect">
            <a:avLst/>
          </a:prstGeom>
          <a:noFill/>
          <a:ln w="25400">
            <a:solidFill>
              <a:schemeClr val="bg1"/>
            </a:solidFill>
            <a:miter lim="800000"/>
            <a:headEnd/>
            <a:tailEnd/>
          </a:ln>
        </p:spPr>
      </p:pic>
      <p:pic>
        <p:nvPicPr>
          <p:cNvPr id="47123" name="Picture 19"/>
          <p:cNvPicPr>
            <a:picLocks noChangeAspect="1" noChangeArrowheads="1"/>
          </p:cNvPicPr>
          <p:nvPr/>
        </p:nvPicPr>
        <p:blipFill>
          <a:blip r:embed="rId13" cstate="print"/>
          <a:srcRect/>
          <a:stretch>
            <a:fillRect/>
          </a:stretch>
        </p:blipFill>
        <p:spPr bwMode="auto">
          <a:xfrm>
            <a:off x="6762750" y="4797425"/>
            <a:ext cx="1481138" cy="1042988"/>
          </a:xfrm>
          <a:prstGeom prst="rect">
            <a:avLst/>
          </a:prstGeom>
          <a:solidFill>
            <a:schemeClr val="bg1"/>
          </a:solidFill>
          <a:ln w="25400">
            <a:solidFill>
              <a:schemeClr val="bg1"/>
            </a:solidFill>
            <a:miter lim="800000"/>
            <a:headEnd/>
            <a:tailEnd/>
          </a:ln>
        </p:spPr>
      </p:pic>
      <p:pic>
        <p:nvPicPr>
          <p:cNvPr id="47127" name="Picture 23"/>
          <p:cNvPicPr>
            <a:picLocks noChangeAspect="1" noChangeArrowheads="1"/>
          </p:cNvPicPr>
          <p:nvPr/>
        </p:nvPicPr>
        <p:blipFill>
          <a:blip r:embed="rId14" cstate="print">
            <a:clrChange>
              <a:clrFrom>
                <a:srgbClr val="FEFEFE"/>
              </a:clrFrom>
              <a:clrTo>
                <a:srgbClr val="FEFEFE">
                  <a:alpha val="0"/>
                </a:srgbClr>
              </a:clrTo>
            </a:clrChange>
          </a:blip>
          <a:srcRect/>
          <a:stretch>
            <a:fillRect/>
          </a:stretch>
        </p:blipFill>
        <p:spPr bwMode="auto">
          <a:xfrm>
            <a:off x="3614738" y="835025"/>
            <a:ext cx="433387" cy="433388"/>
          </a:xfrm>
          <a:prstGeom prst="rect">
            <a:avLst/>
          </a:prstGeom>
          <a:noFill/>
          <a:ln w="9525">
            <a:noFill/>
            <a:miter lim="800000"/>
            <a:headEnd/>
            <a:tailEnd/>
          </a:ln>
        </p:spPr>
      </p:pic>
      <p:sp>
        <p:nvSpPr>
          <p:cNvPr id="47128" name="Rectangle 24"/>
          <p:cNvSpPr>
            <a:spLocks noChangeArrowheads="1"/>
          </p:cNvSpPr>
          <p:nvPr/>
        </p:nvSpPr>
        <p:spPr bwMode="auto">
          <a:xfrm>
            <a:off x="1616075" y="4797425"/>
            <a:ext cx="7564438" cy="792163"/>
          </a:xfrm>
          <a:prstGeom prst="rect">
            <a:avLst/>
          </a:prstGeom>
          <a:noFill/>
          <a:ln w="9525">
            <a:noFill/>
            <a:miter lim="800000"/>
            <a:headEnd/>
            <a:tailEnd/>
          </a:ln>
        </p:spPr>
        <p:txBody>
          <a:bodyPr anchor="ctr"/>
          <a:lstStyle/>
          <a:p>
            <a:pPr algn="l">
              <a:tabLst>
                <a:tab pos="762000" algn="l"/>
              </a:tabLst>
            </a:pPr>
            <a:r>
              <a:rPr lang="de-DE" sz="1600" b="1" i="1">
                <a:solidFill>
                  <a:srgbClr val="800000"/>
                </a:solidFill>
              </a:rPr>
              <a:t>(die ehemaligen Gründungsmitglieder T</a:t>
            </a:r>
            <a:r>
              <a:rPr lang="de-DE" sz="1200" b="1" i="1">
                <a:solidFill>
                  <a:srgbClr val="800000"/>
                </a:solidFill>
              </a:rPr>
              <a:t>ERRAMAREs</a:t>
            </a:r>
            <a:r>
              <a:rPr lang="de-DE" sz="1600" b="1" i="1">
                <a:solidFill>
                  <a:srgbClr val="800000"/>
                </a:solidFill>
              </a:rPr>
              <a:t>)</a:t>
            </a:r>
          </a:p>
        </p:txBody>
      </p:sp>
      <p:sp>
        <p:nvSpPr>
          <p:cNvPr id="47129" name="Rectangle 25"/>
          <p:cNvSpPr>
            <a:spLocks noChangeArrowheads="1"/>
          </p:cNvSpPr>
          <p:nvPr/>
        </p:nvSpPr>
        <p:spPr bwMode="auto">
          <a:xfrm>
            <a:off x="2484438" y="1970088"/>
            <a:ext cx="1212850" cy="360362"/>
          </a:xfrm>
          <a:prstGeom prst="rect">
            <a:avLst/>
          </a:prstGeom>
          <a:noFill/>
          <a:ln w="9525">
            <a:noFill/>
            <a:miter lim="800000"/>
            <a:headEnd/>
            <a:tailEnd/>
          </a:ln>
        </p:spPr>
        <p:txBody>
          <a:bodyPr wrap="none">
            <a:spAutoFit/>
          </a:bodyPr>
          <a:lstStyle/>
          <a:p>
            <a:pPr algn="l">
              <a:spcBef>
                <a:spcPct val="20000"/>
              </a:spcBef>
            </a:pPr>
            <a:r>
              <a:rPr lang="de-DE" sz="800" b="1">
                <a:solidFill>
                  <a:schemeClr val="bg1"/>
                </a:solidFill>
              </a:rPr>
              <a:t>Land Niedersachsen,</a:t>
            </a:r>
          </a:p>
          <a:p>
            <a:pPr algn="l">
              <a:spcBef>
                <a:spcPct val="20000"/>
              </a:spcBef>
            </a:pPr>
            <a:r>
              <a:rPr lang="de-DE" sz="800" b="1">
                <a:solidFill>
                  <a:schemeClr val="bg1"/>
                </a:solidFill>
              </a:rPr>
              <a:t>vertreten durch MWK</a:t>
            </a:r>
          </a:p>
        </p:txBody>
      </p:sp>
      <p:sp>
        <p:nvSpPr>
          <p:cNvPr id="47130" name="Rectangle 26"/>
          <p:cNvSpPr>
            <a:spLocks noChangeArrowheads="1"/>
          </p:cNvSpPr>
          <p:nvPr/>
        </p:nvSpPr>
        <p:spPr bwMode="auto">
          <a:xfrm>
            <a:off x="4572000" y="1350963"/>
            <a:ext cx="958850" cy="360362"/>
          </a:xfrm>
          <a:prstGeom prst="rect">
            <a:avLst/>
          </a:prstGeom>
          <a:noFill/>
          <a:ln w="9525">
            <a:noFill/>
            <a:miter lim="800000"/>
            <a:headEnd/>
            <a:tailEnd/>
          </a:ln>
        </p:spPr>
        <p:txBody>
          <a:bodyPr wrap="none">
            <a:spAutoFit/>
          </a:bodyPr>
          <a:lstStyle/>
          <a:p>
            <a:pPr algn="l">
              <a:spcBef>
                <a:spcPct val="20000"/>
              </a:spcBef>
            </a:pPr>
            <a:r>
              <a:rPr lang="de-DE" sz="800" b="1">
                <a:solidFill>
                  <a:schemeClr val="bg1"/>
                </a:solidFill>
              </a:rPr>
              <a:t>Inst. f. </a:t>
            </a:r>
          </a:p>
          <a:p>
            <a:pPr algn="l">
              <a:spcBef>
                <a:spcPct val="20000"/>
              </a:spcBef>
            </a:pPr>
            <a:r>
              <a:rPr lang="de-DE" sz="800" b="1">
                <a:solidFill>
                  <a:schemeClr val="bg1"/>
                </a:solidFill>
              </a:rPr>
              <a:t>Vogelforschung</a:t>
            </a:r>
          </a:p>
        </p:txBody>
      </p:sp>
      <p:sp>
        <p:nvSpPr>
          <p:cNvPr id="47131" name="Rectangle 27"/>
          <p:cNvSpPr>
            <a:spLocks noChangeArrowheads="1"/>
          </p:cNvSpPr>
          <p:nvPr/>
        </p:nvSpPr>
        <p:spPr bwMode="auto">
          <a:xfrm>
            <a:off x="5867400" y="1628775"/>
            <a:ext cx="1254125" cy="214313"/>
          </a:xfrm>
          <a:prstGeom prst="rect">
            <a:avLst/>
          </a:prstGeom>
          <a:noFill/>
          <a:ln w="9525">
            <a:noFill/>
            <a:miter lim="800000"/>
            <a:headEnd/>
            <a:tailEnd/>
          </a:ln>
        </p:spPr>
        <p:txBody>
          <a:bodyPr wrap="none">
            <a:spAutoFit/>
          </a:bodyPr>
          <a:lstStyle/>
          <a:p>
            <a:pPr algn="l">
              <a:spcBef>
                <a:spcPct val="20000"/>
              </a:spcBef>
            </a:pPr>
            <a:r>
              <a:rPr lang="de-DE" sz="800" b="1">
                <a:solidFill>
                  <a:srgbClr val="000066"/>
                </a:solidFill>
              </a:rPr>
              <a:t>Universität Oldenburg</a:t>
            </a:r>
          </a:p>
        </p:txBody>
      </p:sp>
      <p:sp>
        <p:nvSpPr>
          <p:cNvPr id="47132" name="Rectangle 28"/>
          <p:cNvSpPr>
            <a:spLocks noChangeArrowheads="1"/>
          </p:cNvSpPr>
          <p:nvPr/>
        </p:nvSpPr>
        <p:spPr bwMode="auto">
          <a:xfrm>
            <a:off x="7667625" y="2349500"/>
            <a:ext cx="1090613" cy="214313"/>
          </a:xfrm>
          <a:prstGeom prst="rect">
            <a:avLst/>
          </a:prstGeom>
          <a:noFill/>
          <a:ln w="9525">
            <a:noFill/>
            <a:miter lim="800000"/>
            <a:headEnd/>
            <a:tailEnd/>
          </a:ln>
        </p:spPr>
        <p:txBody>
          <a:bodyPr wrap="none">
            <a:spAutoFit/>
          </a:bodyPr>
          <a:lstStyle/>
          <a:p>
            <a:pPr algn="l">
              <a:spcBef>
                <a:spcPct val="20000"/>
              </a:spcBef>
            </a:pPr>
            <a:r>
              <a:rPr lang="de-DE" sz="800" b="1">
                <a:solidFill>
                  <a:schemeClr val="bg1"/>
                </a:solidFill>
              </a:rPr>
              <a:t>FH Wilhelmshaven</a:t>
            </a:r>
          </a:p>
        </p:txBody>
      </p:sp>
      <p:sp>
        <p:nvSpPr>
          <p:cNvPr id="47133" name="Rectangle 29"/>
          <p:cNvSpPr>
            <a:spLocks noChangeArrowheads="1"/>
          </p:cNvSpPr>
          <p:nvPr/>
        </p:nvSpPr>
        <p:spPr bwMode="auto">
          <a:xfrm>
            <a:off x="7380288" y="3359150"/>
            <a:ext cx="1339850" cy="214313"/>
          </a:xfrm>
          <a:prstGeom prst="rect">
            <a:avLst/>
          </a:prstGeom>
          <a:noFill/>
          <a:ln w="9525">
            <a:noFill/>
            <a:miter lim="800000"/>
            <a:headEnd/>
            <a:tailEnd/>
          </a:ln>
        </p:spPr>
        <p:txBody>
          <a:bodyPr wrap="none">
            <a:spAutoFit/>
          </a:bodyPr>
          <a:lstStyle/>
          <a:p>
            <a:pPr algn="l">
              <a:spcBef>
                <a:spcPct val="20000"/>
              </a:spcBef>
            </a:pPr>
            <a:r>
              <a:rPr lang="de-DE" sz="800" b="1">
                <a:solidFill>
                  <a:schemeClr val="bg1"/>
                </a:solidFill>
              </a:rPr>
              <a:t>FH Ostfriesland, Emden</a:t>
            </a:r>
          </a:p>
        </p:txBody>
      </p:sp>
      <p:sp>
        <p:nvSpPr>
          <p:cNvPr id="47134" name="Rectangle 30"/>
          <p:cNvSpPr>
            <a:spLocks noChangeArrowheads="1"/>
          </p:cNvSpPr>
          <p:nvPr/>
        </p:nvSpPr>
        <p:spPr bwMode="auto">
          <a:xfrm>
            <a:off x="7308850" y="4292600"/>
            <a:ext cx="927100" cy="506413"/>
          </a:xfrm>
          <a:prstGeom prst="rect">
            <a:avLst/>
          </a:prstGeom>
          <a:noFill/>
          <a:ln w="9525">
            <a:noFill/>
            <a:miter lim="800000"/>
            <a:headEnd/>
            <a:tailEnd/>
          </a:ln>
        </p:spPr>
        <p:txBody>
          <a:bodyPr wrap="none">
            <a:spAutoFit/>
          </a:bodyPr>
          <a:lstStyle/>
          <a:p>
            <a:pPr algn="l">
              <a:spcBef>
                <a:spcPct val="20000"/>
              </a:spcBef>
            </a:pPr>
            <a:r>
              <a:rPr lang="de-DE" sz="800" b="1">
                <a:solidFill>
                  <a:schemeClr val="bg1"/>
                </a:solidFill>
              </a:rPr>
              <a:t>Nationalpark-</a:t>
            </a:r>
          </a:p>
          <a:p>
            <a:pPr algn="l">
              <a:spcBef>
                <a:spcPct val="20000"/>
              </a:spcBef>
            </a:pPr>
            <a:r>
              <a:rPr lang="de-DE" sz="800" b="1">
                <a:solidFill>
                  <a:schemeClr val="bg1"/>
                </a:solidFill>
              </a:rPr>
              <a:t>verwaltung,</a:t>
            </a:r>
          </a:p>
          <a:p>
            <a:pPr algn="l">
              <a:spcBef>
                <a:spcPct val="20000"/>
              </a:spcBef>
            </a:pPr>
            <a:r>
              <a:rPr lang="de-DE" sz="800" b="1">
                <a:solidFill>
                  <a:schemeClr val="bg1"/>
                </a:solidFill>
              </a:rPr>
              <a:t>Wilhelmshaven</a:t>
            </a:r>
          </a:p>
        </p:txBody>
      </p:sp>
      <p:sp>
        <p:nvSpPr>
          <p:cNvPr id="47135" name="Rectangle 31"/>
          <p:cNvSpPr>
            <a:spLocks noChangeArrowheads="1"/>
          </p:cNvSpPr>
          <p:nvPr/>
        </p:nvSpPr>
        <p:spPr bwMode="auto">
          <a:xfrm>
            <a:off x="6804025" y="5516563"/>
            <a:ext cx="1368425" cy="360362"/>
          </a:xfrm>
          <a:prstGeom prst="rect">
            <a:avLst/>
          </a:prstGeom>
          <a:noFill/>
          <a:ln w="9525">
            <a:noFill/>
            <a:miter lim="800000"/>
            <a:headEnd/>
            <a:tailEnd/>
          </a:ln>
        </p:spPr>
        <p:txBody>
          <a:bodyPr wrap="none">
            <a:spAutoFit/>
          </a:bodyPr>
          <a:lstStyle/>
          <a:p>
            <a:pPr algn="l">
              <a:spcBef>
                <a:spcPct val="20000"/>
              </a:spcBef>
            </a:pPr>
            <a:r>
              <a:rPr lang="de-DE" sz="800" b="1">
                <a:solidFill>
                  <a:schemeClr val="bg1"/>
                </a:solidFill>
              </a:rPr>
              <a:t>Forschungsstelle Küste,</a:t>
            </a:r>
          </a:p>
          <a:p>
            <a:pPr algn="l">
              <a:spcBef>
                <a:spcPct val="20000"/>
              </a:spcBef>
            </a:pPr>
            <a:r>
              <a:rPr lang="de-DE" sz="800" b="1">
                <a:solidFill>
                  <a:schemeClr val="bg1"/>
                </a:solidFill>
              </a:rPr>
              <a:t>Norderney</a:t>
            </a:r>
          </a:p>
        </p:txBody>
      </p:sp>
      <p:sp>
        <p:nvSpPr>
          <p:cNvPr id="47136" name="Rectangle 32"/>
          <p:cNvSpPr>
            <a:spLocks noChangeArrowheads="1"/>
          </p:cNvSpPr>
          <p:nvPr/>
        </p:nvSpPr>
        <p:spPr bwMode="auto">
          <a:xfrm>
            <a:off x="1187450" y="4508500"/>
            <a:ext cx="1087438" cy="506413"/>
          </a:xfrm>
          <a:prstGeom prst="rect">
            <a:avLst/>
          </a:prstGeom>
          <a:noFill/>
          <a:ln w="9525">
            <a:noFill/>
            <a:miter lim="800000"/>
            <a:headEnd/>
            <a:tailEnd/>
          </a:ln>
        </p:spPr>
        <p:txBody>
          <a:bodyPr wrap="none">
            <a:spAutoFit/>
          </a:bodyPr>
          <a:lstStyle/>
          <a:p>
            <a:pPr algn="l">
              <a:spcBef>
                <a:spcPct val="20000"/>
              </a:spcBef>
            </a:pPr>
            <a:r>
              <a:rPr lang="de-DE" sz="800" b="1">
                <a:solidFill>
                  <a:schemeClr val="bg1"/>
                </a:solidFill>
              </a:rPr>
              <a:t>Senckenbergische</a:t>
            </a:r>
          </a:p>
          <a:p>
            <a:pPr algn="l">
              <a:spcBef>
                <a:spcPct val="20000"/>
              </a:spcBef>
            </a:pPr>
            <a:r>
              <a:rPr lang="de-DE" sz="800" b="1">
                <a:solidFill>
                  <a:schemeClr val="bg1"/>
                </a:solidFill>
              </a:rPr>
              <a:t>Naturforschende</a:t>
            </a:r>
          </a:p>
          <a:p>
            <a:pPr algn="l">
              <a:spcBef>
                <a:spcPct val="20000"/>
              </a:spcBef>
            </a:pPr>
            <a:r>
              <a:rPr lang="de-DE" sz="800" b="1">
                <a:solidFill>
                  <a:schemeClr val="bg1"/>
                </a:solidFill>
              </a:rPr>
              <a:t>Gesellschaft, FfM</a:t>
            </a:r>
          </a:p>
        </p:txBody>
      </p:sp>
      <p:sp>
        <p:nvSpPr>
          <p:cNvPr id="47137" name="Rectangle 33"/>
          <p:cNvSpPr>
            <a:spLocks noChangeArrowheads="1"/>
          </p:cNvSpPr>
          <p:nvPr/>
        </p:nvSpPr>
        <p:spPr bwMode="auto">
          <a:xfrm>
            <a:off x="755650" y="3573463"/>
            <a:ext cx="1365250" cy="360362"/>
          </a:xfrm>
          <a:prstGeom prst="rect">
            <a:avLst/>
          </a:prstGeom>
          <a:noFill/>
          <a:ln w="9525">
            <a:noFill/>
            <a:miter lim="800000"/>
            <a:headEnd/>
            <a:tailEnd/>
          </a:ln>
        </p:spPr>
        <p:txBody>
          <a:bodyPr wrap="none">
            <a:spAutoFit/>
          </a:bodyPr>
          <a:lstStyle/>
          <a:p>
            <a:pPr algn="l">
              <a:spcBef>
                <a:spcPct val="20000"/>
              </a:spcBef>
            </a:pPr>
            <a:r>
              <a:rPr lang="de-DE" sz="800" b="1">
                <a:solidFill>
                  <a:schemeClr val="bg1"/>
                </a:solidFill>
              </a:rPr>
              <a:t>Nds. Inst. f. </a:t>
            </a:r>
          </a:p>
          <a:p>
            <a:pPr algn="l">
              <a:spcBef>
                <a:spcPct val="20000"/>
              </a:spcBef>
            </a:pPr>
            <a:r>
              <a:rPr lang="de-DE" sz="800" b="1">
                <a:solidFill>
                  <a:schemeClr val="bg1"/>
                </a:solidFill>
              </a:rPr>
              <a:t>histor. Küstenforschung</a:t>
            </a:r>
          </a:p>
        </p:txBody>
      </p:sp>
      <p:sp>
        <p:nvSpPr>
          <p:cNvPr id="47138" name="Rectangle 34"/>
          <p:cNvSpPr>
            <a:spLocks noChangeArrowheads="1"/>
          </p:cNvSpPr>
          <p:nvPr/>
        </p:nvSpPr>
        <p:spPr bwMode="auto">
          <a:xfrm>
            <a:off x="1187450" y="2636838"/>
            <a:ext cx="1336675" cy="360362"/>
          </a:xfrm>
          <a:prstGeom prst="rect">
            <a:avLst/>
          </a:prstGeom>
          <a:noFill/>
          <a:ln w="9525">
            <a:noFill/>
            <a:miter lim="800000"/>
            <a:headEnd/>
            <a:tailEnd/>
          </a:ln>
        </p:spPr>
        <p:txBody>
          <a:bodyPr wrap="none">
            <a:spAutoFit/>
          </a:bodyPr>
          <a:lstStyle/>
          <a:p>
            <a:pPr algn="l">
              <a:spcBef>
                <a:spcPct val="20000"/>
              </a:spcBef>
            </a:pPr>
            <a:r>
              <a:rPr lang="de-DE" sz="800" b="1">
                <a:solidFill>
                  <a:schemeClr val="bg1"/>
                </a:solidFill>
              </a:rPr>
              <a:t>Nds. Landesamt f.</a:t>
            </a:r>
          </a:p>
          <a:p>
            <a:pPr algn="l">
              <a:spcBef>
                <a:spcPct val="20000"/>
              </a:spcBef>
            </a:pPr>
            <a:r>
              <a:rPr lang="de-DE" sz="800" b="1">
                <a:solidFill>
                  <a:schemeClr val="bg1"/>
                </a:solidFill>
              </a:rPr>
              <a:t>Bodenforschung, Hann.</a:t>
            </a:r>
          </a:p>
        </p:txBody>
      </p:sp>
      <p:sp>
        <p:nvSpPr>
          <p:cNvPr id="30" name="Rectangle 2"/>
          <p:cNvSpPr txBox="1">
            <a:spLocks noChangeArrowheads="1"/>
          </p:cNvSpPr>
          <p:nvPr/>
        </p:nvSpPr>
        <p:spPr bwMode="auto">
          <a:xfrm>
            <a:off x="698324" y="6113133"/>
            <a:ext cx="7564438" cy="620688"/>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tabLst>
                <a:tab pos="762000" algn="l"/>
              </a:tabLst>
              <a:defRPr sz="1600">
                <a:solidFill>
                  <a:schemeClr val="bg1"/>
                </a:solidFill>
                <a:latin typeface="+mj-lt"/>
                <a:ea typeface="+mj-ea"/>
                <a:cs typeface="+mj-cs"/>
              </a:defRPr>
            </a:lvl1pPr>
            <a:lvl2pPr algn="l" rtl="0" eaLnBrk="0" fontAlgn="base" hangingPunct="0">
              <a:spcBef>
                <a:spcPct val="0"/>
              </a:spcBef>
              <a:spcAft>
                <a:spcPct val="0"/>
              </a:spcAft>
              <a:tabLst>
                <a:tab pos="762000" algn="l"/>
              </a:tabLst>
              <a:defRPr sz="1600">
                <a:solidFill>
                  <a:schemeClr val="bg1"/>
                </a:solidFill>
                <a:latin typeface="Arial" charset="0"/>
              </a:defRPr>
            </a:lvl2pPr>
            <a:lvl3pPr algn="l" rtl="0" eaLnBrk="0" fontAlgn="base" hangingPunct="0">
              <a:spcBef>
                <a:spcPct val="0"/>
              </a:spcBef>
              <a:spcAft>
                <a:spcPct val="0"/>
              </a:spcAft>
              <a:tabLst>
                <a:tab pos="762000" algn="l"/>
              </a:tabLst>
              <a:defRPr sz="1600">
                <a:solidFill>
                  <a:schemeClr val="bg1"/>
                </a:solidFill>
                <a:latin typeface="Arial" charset="0"/>
              </a:defRPr>
            </a:lvl3pPr>
            <a:lvl4pPr algn="l" rtl="0" eaLnBrk="0" fontAlgn="base" hangingPunct="0">
              <a:spcBef>
                <a:spcPct val="0"/>
              </a:spcBef>
              <a:spcAft>
                <a:spcPct val="0"/>
              </a:spcAft>
              <a:tabLst>
                <a:tab pos="762000" algn="l"/>
              </a:tabLst>
              <a:defRPr sz="1600">
                <a:solidFill>
                  <a:schemeClr val="bg1"/>
                </a:solidFill>
                <a:latin typeface="Arial" charset="0"/>
              </a:defRPr>
            </a:lvl4pPr>
            <a:lvl5pPr algn="l" rtl="0" eaLnBrk="0" fontAlgn="base" hangingPunct="0">
              <a:spcBef>
                <a:spcPct val="0"/>
              </a:spcBef>
              <a:spcAft>
                <a:spcPct val="0"/>
              </a:spcAft>
              <a:tabLst>
                <a:tab pos="762000" algn="l"/>
              </a:tabLst>
              <a:defRPr sz="1600">
                <a:solidFill>
                  <a:schemeClr val="bg1"/>
                </a:solidFill>
                <a:latin typeface="Arial" charset="0"/>
              </a:defRPr>
            </a:lvl5pPr>
            <a:lvl6pPr marL="457200" algn="l" rtl="0" fontAlgn="base">
              <a:spcBef>
                <a:spcPct val="0"/>
              </a:spcBef>
              <a:spcAft>
                <a:spcPct val="0"/>
              </a:spcAft>
              <a:tabLst>
                <a:tab pos="762000" algn="l"/>
              </a:tabLst>
              <a:defRPr sz="1600">
                <a:solidFill>
                  <a:schemeClr val="bg1"/>
                </a:solidFill>
                <a:latin typeface="Arial" charset="0"/>
              </a:defRPr>
            </a:lvl6pPr>
            <a:lvl7pPr marL="914400" algn="l" rtl="0" fontAlgn="base">
              <a:spcBef>
                <a:spcPct val="0"/>
              </a:spcBef>
              <a:spcAft>
                <a:spcPct val="0"/>
              </a:spcAft>
              <a:tabLst>
                <a:tab pos="762000" algn="l"/>
              </a:tabLst>
              <a:defRPr sz="1600">
                <a:solidFill>
                  <a:schemeClr val="bg1"/>
                </a:solidFill>
                <a:latin typeface="Arial" charset="0"/>
              </a:defRPr>
            </a:lvl7pPr>
            <a:lvl8pPr marL="1371600" algn="l" rtl="0" fontAlgn="base">
              <a:spcBef>
                <a:spcPct val="0"/>
              </a:spcBef>
              <a:spcAft>
                <a:spcPct val="0"/>
              </a:spcAft>
              <a:tabLst>
                <a:tab pos="762000" algn="l"/>
              </a:tabLst>
              <a:defRPr sz="1600">
                <a:solidFill>
                  <a:schemeClr val="bg1"/>
                </a:solidFill>
                <a:latin typeface="Arial" charset="0"/>
              </a:defRPr>
            </a:lvl8pPr>
            <a:lvl9pPr marL="1828800" algn="l" rtl="0" fontAlgn="base">
              <a:spcBef>
                <a:spcPct val="0"/>
              </a:spcBef>
              <a:spcAft>
                <a:spcPct val="0"/>
              </a:spcAft>
              <a:tabLst>
                <a:tab pos="762000" algn="l"/>
              </a:tabLst>
              <a:defRPr sz="1600">
                <a:solidFill>
                  <a:schemeClr val="bg1"/>
                </a:solidFill>
                <a:latin typeface="Arial" charset="0"/>
              </a:defRPr>
            </a:lvl9pPr>
          </a:lstStyle>
          <a:p>
            <a:pPr eaLnBrk="1" hangingPunct="1"/>
            <a:r>
              <a:rPr lang="de-DE" b="1" kern="0" dirty="0" smtClean="0">
                <a:solidFill>
                  <a:srgbClr val="000066"/>
                </a:solidFill>
              </a:rPr>
              <a:t>… das ICBM-Terramare, ein Wilhelmshavener Standort der </a:t>
            </a:r>
            <a:br>
              <a:rPr lang="de-DE" b="1" kern="0" dirty="0" smtClean="0">
                <a:solidFill>
                  <a:srgbClr val="000066"/>
                </a:solidFill>
              </a:rPr>
            </a:br>
            <a:r>
              <a:rPr lang="de-DE" b="1" kern="0" dirty="0" smtClean="0">
                <a:solidFill>
                  <a:srgbClr val="000066"/>
                </a:solidFill>
              </a:rPr>
              <a:t>                   Universität Oldenburg unter dem Dach des ICBM.</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7106"/>
                                        </p:tgtEl>
                                        <p:attrNameLst>
                                          <p:attrName>style.visibility</p:attrName>
                                        </p:attrNameLst>
                                      </p:cBhvr>
                                      <p:to>
                                        <p:strVal val="visible"/>
                                      </p:to>
                                    </p:set>
                                    <p:anim calcmode="lin" valueType="num">
                                      <p:cBhvr additive="base">
                                        <p:cTn id="7" dur="500" fill="hold"/>
                                        <p:tgtEl>
                                          <p:spTgt spid="47106"/>
                                        </p:tgtEl>
                                        <p:attrNameLst>
                                          <p:attrName>ppt_x</p:attrName>
                                        </p:attrNameLst>
                                      </p:cBhvr>
                                      <p:tavLst>
                                        <p:tav tm="0">
                                          <p:val>
                                            <p:strVal val="0-#ppt_w/2"/>
                                          </p:val>
                                        </p:tav>
                                        <p:tav tm="100000">
                                          <p:val>
                                            <p:strVal val="#ppt_x"/>
                                          </p:val>
                                        </p:tav>
                                      </p:tavLst>
                                    </p:anim>
                                    <p:anim calcmode="lin" valueType="num">
                                      <p:cBhvr additive="base">
                                        <p:cTn id="8" dur="500" fill="hold"/>
                                        <p:tgtEl>
                                          <p:spTgt spid="4710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0" fill="hold" nodeType="afterEffect">
                                  <p:stCondLst>
                                    <p:cond delay="0"/>
                                  </p:stCondLst>
                                  <p:childTnLst>
                                    <p:set>
                                      <p:cBhvr>
                                        <p:cTn id="11" dur="1" fill="hold">
                                          <p:stCondLst>
                                            <p:cond delay="0"/>
                                          </p:stCondLst>
                                        </p:cTn>
                                        <p:tgtEl>
                                          <p:spTgt spid="47115"/>
                                        </p:tgtEl>
                                        <p:attrNameLst>
                                          <p:attrName>style.visibility</p:attrName>
                                        </p:attrNameLst>
                                      </p:cBhvr>
                                      <p:to>
                                        <p:strVal val="visible"/>
                                      </p:to>
                                    </p:set>
                                    <p:anim calcmode="lin" valueType="num">
                                      <p:cBhvr>
                                        <p:cTn id="12" dur="500" fill="hold"/>
                                        <p:tgtEl>
                                          <p:spTgt spid="47115"/>
                                        </p:tgtEl>
                                        <p:attrNameLst>
                                          <p:attrName>ppt_w</p:attrName>
                                        </p:attrNameLst>
                                      </p:cBhvr>
                                      <p:tavLst>
                                        <p:tav tm="0">
                                          <p:val>
                                            <p:fltVal val="0"/>
                                          </p:val>
                                        </p:tav>
                                        <p:tav tm="100000">
                                          <p:val>
                                            <p:strVal val="#ppt_w"/>
                                          </p:val>
                                        </p:tav>
                                      </p:tavLst>
                                    </p:anim>
                                    <p:anim calcmode="lin" valueType="num">
                                      <p:cBhvr>
                                        <p:cTn id="13" dur="500" fill="hold"/>
                                        <p:tgtEl>
                                          <p:spTgt spid="47115"/>
                                        </p:tgtEl>
                                        <p:attrNameLst>
                                          <p:attrName>ppt_h</p:attrName>
                                        </p:attrNameLst>
                                      </p:cBhvr>
                                      <p:tavLst>
                                        <p:tav tm="0">
                                          <p:val>
                                            <p:fltVal val="0"/>
                                          </p:val>
                                        </p:tav>
                                        <p:tav tm="100000">
                                          <p:val>
                                            <p:strVal val="#ppt_h"/>
                                          </p:val>
                                        </p:tav>
                                      </p:tavLst>
                                    </p:anim>
                                    <p:animEffect transition="in" filter="fade">
                                      <p:cBhvr>
                                        <p:cTn id="14" dur="500"/>
                                        <p:tgtEl>
                                          <p:spTgt spid="4711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47129"/>
                                        </p:tgtEl>
                                        <p:attrNameLst>
                                          <p:attrName>style.visibility</p:attrName>
                                        </p:attrNameLst>
                                      </p:cBhvr>
                                      <p:to>
                                        <p:strVal val="visible"/>
                                      </p:to>
                                    </p:set>
                                    <p:animEffect transition="in" filter="wipe(left)">
                                      <p:cBhvr>
                                        <p:cTn id="17" dur="500"/>
                                        <p:tgtEl>
                                          <p:spTgt spid="47129"/>
                                        </p:tgtEl>
                                      </p:cBhvr>
                                    </p:animEffect>
                                  </p:childTnLst>
                                </p:cTn>
                              </p:par>
                              <p:par>
                                <p:cTn id="18" presetID="53" presetClass="entr" presetSubtype="0" fill="hold" nodeType="withEffect">
                                  <p:stCondLst>
                                    <p:cond delay="0"/>
                                  </p:stCondLst>
                                  <p:childTnLst>
                                    <p:set>
                                      <p:cBhvr>
                                        <p:cTn id="19" dur="1" fill="hold">
                                          <p:stCondLst>
                                            <p:cond delay="0"/>
                                          </p:stCondLst>
                                        </p:cTn>
                                        <p:tgtEl>
                                          <p:spTgt spid="47127"/>
                                        </p:tgtEl>
                                        <p:attrNameLst>
                                          <p:attrName>style.visibility</p:attrName>
                                        </p:attrNameLst>
                                      </p:cBhvr>
                                      <p:to>
                                        <p:strVal val="visible"/>
                                      </p:to>
                                    </p:set>
                                    <p:anim calcmode="lin" valueType="num">
                                      <p:cBhvr>
                                        <p:cTn id="20" dur="500" fill="hold"/>
                                        <p:tgtEl>
                                          <p:spTgt spid="47127"/>
                                        </p:tgtEl>
                                        <p:attrNameLst>
                                          <p:attrName>ppt_w</p:attrName>
                                        </p:attrNameLst>
                                      </p:cBhvr>
                                      <p:tavLst>
                                        <p:tav tm="0">
                                          <p:val>
                                            <p:fltVal val="0"/>
                                          </p:val>
                                        </p:tav>
                                        <p:tav tm="100000">
                                          <p:val>
                                            <p:strVal val="#ppt_w"/>
                                          </p:val>
                                        </p:tav>
                                      </p:tavLst>
                                    </p:anim>
                                    <p:anim calcmode="lin" valueType="num">
                                      <p:cBhvr>
                                        <p:cTn id="21" dur="500" fill="hold"/>
                                        <p:tgtEl>
                                          <p:spTgt spid="47127"/>
                                        </p:tgtEl>
                                        <p:attrNameLst>
                                          <p:attrName>ppt_h</p:attrName>
                                        </p:attrNameLst>
                                      </p:cBhvr>
                                      <p:tavLst>
                                        <p:tav tm="0">
                                          <p:val>
                                            <p:fltVal val="0"/>
                                          </p:val>
                                        </p:tav>
                                        <p:tav tm="100000">
                                          <p:val>
                                            <p:strVal val="#ppt_h"/>
                                          </p:val>
                                        </p:tav>
                                      </p:tavLst>
                                    </p:anim>
                                    <p:animEffect transition="in" filter="fade">
                                      <p:cBhvr>
                                        <p:cTn id="22" dur="500"/>
                                        <p:tgtEl>
                                          <p:spTgt spid="47127"/>
                                        </p:tgtEl>
                                      </p:cBhvr>
                                    </p:animEffect>
                                  </p:childTnLst>
                                </p:cTn>
                              </p:par>
                            </p:childTnLst>
                          </p:cTn>
                        </p:par>
                        <p:par>
                          <p:cTn id="23" fill="hold">
                            <p:stCondLst>
                              <p:cond delay="1000"/>
                            </p:stCondLst>
                            <p:childTnLst>
                              <p:par>
                                <p:cTn id="24" presetID="53" presetClass="entr" presetSubtype="0" fill="hold" nodeType="afterEffect">
                                  <p:stCondLst>
                                    <p:cond delay="0"/>
                                  </p:stCondLst>
                                  <p:childTnLst>
                                    <p:set>
                                      <p:cBhvr>
                                        <p:cTn id="25" dur="1" fill="hold">
                                          <p:stCondLst>
                                            <p:cond delay="0"/>
                                          </p:stCondLst>
                                        </p:cTn>
                                        <p:tgtEl>
                                          <p:spTgt spid="47123"/>
                                        </p:tgtEl>
                                        <p:attrNameLst>
                                          <p:attrName>style.visibility</p:attrName>
                                        </p:attrNameLst>
                                      </p:cBhvr>
                                      <p:to>
                                        <p:strVal val="visible"/>
                                      </p:to>
                                    </p:set>
                                    <p:anim calcmode="lin" valueType="num">
                                      <p:cBhvr>
                                        <p:cTn id="26" dur="500" fill="hold"/>
                                        <p:tgtEl>
                                          <p:spTgt spid="47123"/>
                                        </p:tgtEl>
                                        <p:attrNameLst>
                                          <p:attrName>ppt_w</p:attrName>
                                        </p:attrNameLst>
                                      </p:cBhvr>
                                      <p:tavLst>
                                        <p:tav tm="0">
                                          <p:val>
                                            <p:fltVal val="0"/>
                                          </p:val>
                                        </p:tav>
                                        <p:tav tm="100000">
                                          <p:val>
                                            <p:strVal val="#ppt_w"/>
                                          </p:val>
                                        </p:tav>
                                      </p:tavLst>
                                    </p:anim>
                                    <p:anim calcmode="lin" valueType="num">
                                      <p:cBhvr>
                                        <p:cTn id="27" dur="500" fill="hold"/>
                                        <p:tgtEl>
                                          <p:spTgt spid="47123"/>
                                        </p:tgtEl>
                                        <p:attrNameLst>
                                          <p:attrName>ppt_h</p:attrName>
                                        </p:attrNameLst>
                                      </p:cBhvr>
                                      <p:tavLst>
                                        <p:tav tm="0">
                                          <p:val>
                                            <p:fltVal val="0"/>
                                          </p:val>
                                        </p:tav>
                                        <p:tav tm="100000">
                                          <p:val>
                                            <p:strVal val="#ppt_h"/>
                                          </p:val>
                                        </p:tav>
                                      </p:tavLst>
                                    </p:anim>
                                    <p:animEffect transition="in" filter="fade">
                                      <p:cBhvr>
                                        <p:cTn id="28" dur="500"/>
                                        <p:tgtEl>
                                          <p:spTgt spid="4712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47135"/>
                                        </p:tgtEl>
                                        <p:attrNameLst>
                                          <p:attrName>style.visibility</p:attrName>
                                        </p:attrNameLst>
                                      </p:cBhvr>
                                      <p:to>
                                        <p:strVal val="visible"/>
                                      </p:to>
                                    </p:set>
                                    <p:animEffect transition="in" filter="wipe(left)">
                                      <p:cBhvr>
                                        <p:cTn id="31" dur="500"/>
                                        <p:tgtEl>
                                          <p:spTgt spid="47135"/>
                                        </p:tgtEl>
                                      </p:cBhvr>
                                    </p:animEffect>
                                  </p:childTnLst>
                                </p:cTn>
                              </p:par>
                            </p:childTnLst>
                          </p:cTn>
                        </p:par>
                        <p:par>
                          <p:cTn id="32" fill="hold">
                            <p:stCondLst>
                              <p:cond delay="1500"/>
                            </p:stCondLst>
                            <p:childTnLst>
                              <p:par>
                                <p:cTn id="33" presetID="53" presetClass="entr" presetSubtype="0" fill="hold" nodeType="afterEffect">
                                  <p:stCondLst>
                                    <p:cond delay="0"/>
                                  </p:stCondLst>
                                  <p:childTnLst>
                                    <p:set>
                                      <p:cBhvr>
                                        <p:cTn id="34" dur="1" fill="hold">
                                          <p:stCondLst>
                                            <p:cond delay="0"/>
                                          </p:stCondLst>
                                        </p:cTn>
                                        <p:tgtEl>
                                          <p:spTgt spid="47119"/>
                                        </p:tgtEl>
                                        <p:attrNameLst>
                                          <p:attrName>style.visibility</p:attrName>
                                        </p:attrNameLst>
                                      </p:cBhvr>
                                      <p:to>
                                        <p:strVal val="visible"/>
                                      </p:to>
                                    </p:set>
                                    <p:anim calcmode="lin" valueType="num">
                                      <p:cBhvr>
                                        <p:cTn id="35" dur="500" fill="hold"/>
                                        <p:tgtEl>
                                          <p:spTgt spid="47119"/>
                                        </p:tgtEl>
                                        <p:attrNameLst>
                                          <p:attrName>ppt_w</p:attrName>
                                        </p:attrNameLst>
                                      </p:cBhvr>
                                      <p:tavLst>
                                        <p:tav tm="0">
                                          <p:val>
                                            <p:fltVal val="0"/>
                                          </p:val>
                                        </p:tav>
                                        <p:tav tm="100000">
                                          <p:val>
                                            <p:strVal val="#ppt_w"/>
                                          </p:val>
                                        </p:tav>
                                      </p:tavLst>
                                    </p:anim>
                                    <p:anim calcmode="lin" valueType="num">
                                      <p:cBhvr>
                                        <p:cTn id="36" dur="500" fill="hold"/>
                                        <p:tgtEl>
                                          <p:spTgt spid="47119"/>
                                        </p:tgtEl>
                                        <p:attrNameLst>
                                          <p:attrName>ppt_h</p:attrName>
                                        </p:attrNameLst>
                                      </p:cBhvr>
                                      <p:tavLst>
                                        <p:tav tm="0">
                                          <p:val>
                                            <p:fltVal val="0"/>
                                          </p:val>
                                        </p:tav>
                                        <p:tav tm="100000">
                                          <p:val>
                                            <p:strVal val="#ppt_h"/>
                                          </p:val>
                                        </p:tav>
                                      </p:tavLst>
                                    </p:anim>
                                    <p:animEffect transition="in" filter="fade">
                                      <p:cBhvr>
                                        <p:cTn id="37" dur="500"/>
                                        <p:tgtEl>
                                          <p:spTgt spid="47119"/>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47137"/>
                                        </p:tgtEl>
                                        <p:attrNameLst>
                                          <p:attrName>style.visibility</p:attrName>
                                        </p:attrNameLst>
                                      </p:cBhvr>
                                      <p:to>
                                        <p:strVal val="visible"/>
                                      </p:to>
                                    </p:set>
                                    <p:animEffect transition="in" filter="wipe(left)">
                                      <p:cBhvr>
                                        <p:cTn id="40" dur="500"/>
                                        <p:tgtEl>
                                          <p:spTgt spid="47137"/>
                                        </p:tgtEl>
                                      </p:cBhvr>
                                    </p:animEffect>
                                  </p:childTnLst>
                                </p:cTn>
                              </p:par>
                            </p:childTnLst>
                          </p:cTn>
                        </p:par>
                        <p:par>
                          <p:cTn id="41" fill="hold">
                            <p:stCondLst>
                              <p:cond delay="2000"/>
                            </p:stCondLst>
                            <p:childTnLst>
                              <p:par>
                                <p:cTn id="42" presetID="53" presetClass="entr" presetSubtype="0" fill="hold" nodeType="afterEffect">
                                  <p:stCondLst>
                                    <p:cond delay="0"/>
                                  </p:stCondLst>
                                  <p:childTnLst>
                                    <p:set>
                                      <p:cBhvr>
                                        <p:cTn id="43" dur="1" fill="hold">
                                          <p:stCondLst>
                                            <p:cond delay="0"/>
                                          </p:stCondLst>
                                        </p:cTn>
                                        <p:tgtEl>
                                          <p:spTgt spid="47125"/>
                                        </p:tgtEl>
                                        <p:attrNameLst>
                                          <p:attrName>style.visibility</p:attrName>
                                        </p:attrNameLst>
                                      </p:cBhvr>
                                      <p:to>
                                        <p:strVal val="visible"/>
                                      </p:to>
                                    </p:set>
                                    <p:anim calcmode="lin" valueType="num">
                                      <p:cBhvr>
                                        <p:cTn id="44" dur="500" fill="hold"/>
                                        <p:tgtEl>
                                          <p:spTgt spid="47125"/>
                                        </p:tgtEl>
                                        <p:attrNameLst>
                                          <p:attrName>ppt_w</p:attrName>
                                        </p:attrNameLst>
                                      </p:cBhvr>
                                      <p:tavLst>
                                        <p:tav tm="0">
                                          <p:val>
                                            <p:fltVal val="0"/>
                                          </p:val>
                                        </p:tav>
                                        <p:tav tm="100000">
                                          <p:val>
                                            <p:strVal val="#ppt_w"/>
                                          </p:val>
                                        </p:tav>
                                      </p:tavLst>
                                    </p:anim>
                                    <p:anim calcmode="lin" valueType="num">
                                      <p:cBhvr>
                                        <p:cTn id="45" dur="500" fill="hold"/>
                                        <p:tgtEl>
                                          <p:spTgt spid="47125"/>
                                        </p:tgtEl>
                                        <p:attrNameLst>
                                          <p:attrName>ppt_h</p:attrName>
                                        </p:attrNameLst>
                                      </p:cBhvr>
                                      <p:tavLst>
                                        <p:tav tm="0">
                                          <p:val>
                                            <p:fltVal val="0"/>
                                          </p:val>
                                        </p:tav>
                                        <p:tav tm="100000">
                                          <p:val>
                                            <p:strVal val="#ppt_h"/>
                                          </p:val>
                                        </p:tav>
                                      </p:tavLst>
                                    </p:anim>
                                    <p:animEffect transition="in" filter="fade">
                                      <p:cBhvr>
                                        <p:cTn id="46" dur="500"/>
                                        <p:tgtEl>
                                          <p:spTgt spid="47125"/>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47133"/>
                                        </p:tgtEl>
                                        <p:attrNameLst>
                                          <p:attrName>style.visibility</p:attrName>
                                        </p:attrNameLst>
                                      </p:cBhvr>
                                      <p:to>
                                        <p:strVal val="visible"/>
                                      </p:to>
                                    </p:set>
                                    <p:animEffect transition="in" filter="wipe(left)">
                                      <p:cBhvr>
                                        <p:cTn id="49" dur="500"/>
                                        <p:tgtEl>
                                          <p:spTgt spid="47133"/>
                                        </p:tgtEl>
                                      </p:cBhvr>
                                    </p:animEffect>
                                  </p:childTnLst>
                                </p:cTn>
                              </p:par>
                            </p:childTnLst>
                          </p:cTn>
                        </p:par>
                        <p:par>
                          <p:cTn id="50" fill="hold">
                            <p:stCondLst>
                              <p:cond delay="2500"/>
                            </p:stCondLst>
                            <p:childTnLst>
                              <p:par>
                                <p:cTn id="51" presetID="53" presetClass="entr" presetSubtype="0" fill="hold" nodeType="afterEffect">
                                  <p:stCondLst>
                                    <p:cond delay="0"/>
                                  </p:stCondLst>
                                  <p:childTnLst>
                                    <p:set>
                                      <p:cBhvr>
                                        <p:cTn id="52" dur="1" fill="hold">
                                          <p:stCondLst>
                                            <p:cond delay="0"/>
                                          </p:stCondLst>
                                        </p:cTn>
                                        <p:tgtEl>
                                          <p:spTgt spid="47118"/>
                                        </p:tgtEl>
                                        <p:attrNameLst>
                                          <p:attrName>style.visibility</p:attrName>
                                        </p:attrNameLst>
                                      </p:cBhvr>
                                      <p:to>
                                        <p:strVal val="visible"/>
                                      </p:to>
                                    </p:set>
                                    <p:anim calcmode="lin" valueType="num">
                                      <p:cBhvr>
                                        <p:cTn id="53" dur="500" fill="hold"/>
                                        <p:tgtEl>
                                          <p:spTgt spid="47118"/>
                                        </p:tgtEl>
                                        <p:attrNameLst>
                                          <p:attrName>ppt_w</p:attrName>
                                        </p:attrNameLst>
                                      </p:cBhvr>
                                      <p:tavLst>
                                        <p:tav tm="0">
                                          <p:val>
                                            <p:fltVal val="0"/>
                                          </p:val>
                                        </p:tav>
                                        <p:tav tm="100000">
                                          <p:val>
                                            <p:strVal val="#ppt_w"/>
                                          </p:val>
                                        </p:tav>
                                      </p:tavLst>
                                    </p:anim>
                                    <p:anim calcmode="lin" valueType="num">
                                      <p:cBhvr>
                                        <p:cTn id="54" dur="500" fill="hold"/>
                                        <p:tgtEl>
                                          <p:spTgt spid="47118"/>
                                        </p:tgtEl>
                                        <p:attrNameLst>
                                          <p:attrName>ppt_h</p:attrName>
                                        </p:attrNameLst>
                                      </p:cBhvr>
                                      <p:tavLst>
                                        <p:tav tm="0">
                                          <p:val>
                                            <p:fltVal val="0"/>
                                          </p:val>
                                        </p:tav>
                                        <p:tav tm="100000">
                                          <p:val>
                                            <p:strVal val="#ppt_h"/>
                                          </p:val>
                                        </p:tav>
                                      </p:tavLst>
                                    </p:anim>
                                    <p:animEffect transition="in" filter="fade">
                                      <p:cBhvr>
                                        <p:cTn id="55" dur="500"/>
                                        <p:tgtEl>
                                          <p:spTgt spid="4711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47138"/>
                                        </p:tgtEl>
                                        <p:attrNameLst>
                                          <p:attrName>style.visibility</p:attrName>
                                        </p:attrNameLst>
                                      </p:cBhvr>
                                      <p:to>
                                        <p:strVal val="visible"/>
                                      </p:to>
                                    </p:set>
                                    <p:animEffect transition="in" filter="wipe(left)">
                                      <p:cBhvr>
                                        <p:cTn id="58" dur="500"/>
                                        <p:tgtEl>
                                          <p:spTgt spid="47138"/>
                                        </p:tgtEl>
                                      </p:cBhvr>
                                    </p:animEffect>
                                  </p:childTnLst>
                                </p:cTn>
                              </p:par>
                            </p:childTnLst>
                          </p:cTn>
                        </p:par>
                        <p:par>
                          <p:cTn id="59" fill="hold">
                            <p:stCondLst>
                              <p:cond delay="3000"/>
                            </p:stCondLst>
                            <p:childTnLst>
                              <p:par>
                                <p:cTn id="60" presetID="53" presetClass="entr" presetSubtype="0" fill="hold" nodeType="afterEffect">
                                  <p:stCondLst>
                                    <p:cond delay="0"/>
                                  </p:stCondLst>
                                  <p:childTnLst>
                                    <p:set>
                                      <p:cBhvr>
                                        <p:cTn id="61" dur="1" fill="hold">
                                          <p:stCondLst>
                                            <p:cond delay="0"/>
                                          </p:stCondLst>
                                        </p:cTn>
                                        <p:tgtEl>
                                          <p:spTgt spid="47116"/>
                                        </p:tgtEl>
                                        <p:attrNameLst>
                                          <p:attrName>style.visibility</p:attrName>
                                        </p:attrNameLst>
                                      </p:cBhvr>
                                      <p:to>
                                        <p:strVal val="visible"/>
                                      </p:to>
                                    </p:set>
                                    <p:anim calcmode="lin" valueType="num">
                                      <p:cBhvr>
                                        <p:cTn id="62" dur="500" fill="hold"/>
                                        <p:tgtEl>
                                          <p:spTgt spid="47116"/>
                                        </p:tgtEl>
                                        <p:attrNameLst>
                                          <p:attrName>ppt_w</p:attrName>
                                        </p:attrNameLst>
                                      </p:cBhvr>
                                      <p:tavLst>
                                        <p:tav tm="0">
                                          <p:val>
                                            <p:fltVal val="0"/>
                                          </p:val>
                                        </p:tav>
                                        <p:tav tm="100000">
                                          <p:val>
                                            <p:strVal val="#ppt_w"/>
                                          </p:val>
                                        </p:tav>
                                      </p:tavLst>
                                    </p:anim>
                                    <p:anim calcmode="lin" valueType="num">
                                      <p:cBhvr>
                                        <p:cTn id="63" dur="500" fill="hold"/>
                                        <p:tgtEl>
                                          <p:spTgt spid="47116"/>
                                        </p:tgtEl>
                                        <p:attrNameLst>
                                          <p:attrName>ppt_h</p:attrName>
                                        </p:attrNameLst>
                                      </p:cBhvr>
                                      <p:tavLst>
                                        <p:tav tm="0">
                                          <p:val>
                                            <p:fltVal val="0"/>
                                          </p:val>
                                        </p:tav>
                                        <p:tav tm="100000">
                                          <p:val>
                                            <p:strVal val="#ppt_h"/>
                                          </p:val>
                                        </p:tav>
                                      </p:tavLst>
                                    </p:anim>
                                    <p:animEffect transition="in" filter="fade">
                                      <p:cBhvr>
                                        <p:cTn id="64" dur="500"/>
                                        <p:tgtEl>
                                          <p:spTgt spid="47116"/>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47131"/>
                                        </p:tgtEl>
                                        <p:attrNameLst>
                                          <p:attrName>style.visibility</p:attrName>
                                        </p:attrNameLst>
                                      </p:cBhvr>
                                      <p:to>
                                        <p:strVal val="visible"/>
                                      </p:to>
                                    </p:set>
                                    <p:animEffect transition="in" filter="wipe(left)">
                                      <p:cBhvr>
                                        <p:cTn id="67" dur="500"/>
                                        <p:tgtEl>
                                          <p:spTgt spid="47131"/>
                                        </p:tgtEl>
                                      </p:cBhvr>
                                    </p:animEffect>
                                  </p:childTnLst>
                                </p:cTn>
                              </p:par>
                            </p:childTnLst>
                          </p:cTn>
                        </p:par>
                        <p:par>
                          <p:cTn id="68" fill="hold">
                            <p:stCondLst>
                              <p:cond delay="3500"/>
                            </p:stCondLst>
                            <p:childTnLst>
                              <p:par>
                                <p:cTn id="69" presetID="53" presetClass="entr" presetSubtype="0" fill="hold" nodeType="afterEffect">
                                  <p:stCondLst>
                                    <p:cond delay="0"/>
                                  </p:stCondLst>
                                  <p:childTnLst>
                                    <p:set>
                                      <p:cBhvr>
                                        <p:cTn id="70" dur="1" fill="hold">
                                          <p:stCondLst>
                                            <p:cond delay="0"/>
                                          </p:stCondLst>
                                        </p:cTn>
                                        <p:tgtEl>
                                          <p:spTgt spid="47126"/>
                                        </p:tgtEl>
                                        <p:attrNameLst>
                                          <p:attrName>style.visibility</p:attrName>
                                        </p:attrNameLst>
                                      </p:cBhvr>
                                      <p:to>
                                        <p:strVal val="visible"/>
                                      </p:to>
                                    </p:set>
                                    <p:anim calcmode="lin" valueType="num">
                                      <p:cBhvr>
                                        <p:cTn id="71" dur="500" fill="hold"/>
                                        <p:tgtEl>
                                          <p:spTgt spid="47126"/>
                                        </p:tgtEl>
                                        <p:attrNameLst>
                                          <p:attrName>ppt_w</p:attrName>
                                        </p:attrNameLst>
                                      </p:cBhvr>
                                      <p:tavLst>
                                        <p:tav tm="0">
                                          <p:val>
                                            <p:fltVal val="0"/>
                                          </p:val>
                                        </p:tav>
                                        <p:tav tm="100000">
                                          <p:val>
                                            <p:strVal val="#ppt_w"/>
                                          </p:val>
                                        </p:tav>
                                      </p:tavLst>
                                    </p:anim>
                                    <p:anim calcmode="lin" valueType="num">
                                      <p:cBhvr>
                                        <p:cTn id="72" dur="500" fill="hold"/>
                                        <p:tgtEl>
                                          <p:spTgt spid="47126"/>
                                        </p:tgtEl>
                                        <p:attrNameLst>
                                          <p:attrName>ppt_h</p:attrName>
                                        </p:attrNameLst>
                                      </p:cBhvr>
                                      <p:tavLst>
                                        <p:tav tm="0">
                                          <p:val>
                                            <p:fltVal val="0"/>
                                          </p:val>
                                        </p:tav>
                                        <p:tav tm="100000">
                                          <p:val>
                                            <p:strVal val="#ppt_h"/>
                                          </p:val>
                                        </p:tav>
                                      </p:tavLst>
                                    </p:anim>
                                    <p:animEffect transition="in" filter="fade">
                                      <p:cBhvr>
                                        <p:cTn id="73" dur="500"/>
                                        <p:tgtEl>
                                          <p:spTgt spid="47126"/>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47134"/>
                                        </p:tgtEl>
                                        <p:attrNameLst>
                                          <p:attrName>style.visibility</p:attrName>
                                        </p:attrNameLst>
                                      </p:cBhvr>
                                      <p:to>
                                        <p:strVal val="visible"/>
                                      </p:to>
                                    </p:set>
                                    <p:animEffect transition="in" filter="wipe(left)">
                                      <p:cBhvr>
                                        <p:cTn id="76" dur="500"/>
                                        <p:tgtEl>
                                          <p:spTgt spid="47134"/>
                                        </p:tgtEl>
                                      </p:cBhvr>
                                    </p:animEffect>
                                  </p:childTnLst>
                                </p:cTn>
                              </p:par>
                            </p:childTnLst>
                          </p:cTn>
                        </p:par>
                        <p:par>
                          <p:cTn id="77" fill="hold">
                            <p:stCondLst>
                              <p:cond delay="4000"/>
                            </p:stCondLst>
                            <p:childTnLst>
                              <p:par>
                                <p:cTn id="78" presetID="53" presetClass="entr" presetSubtype="0" fill="hold" nodeType="afterEffect">
                                  <p:stCondLst>
                                    <p:cond delay="0"/>
                                  </p:stCondLst>
                                  <p:childTnLst>
                                    <p:set>
                                      <p:cBhvr>
                                        <p:cTn id="79" dur="1" fill="hold">
                                          <p:stCondLst>
                                            <p:cond delay="0"/>
                                          </p:stCondLst>
                                        </p:cTn>
                                        <p:tgtEl>
                                          <p:spTgt spid="47122"/>
                                        </p:tgtEl>
                                        <p:attrNameLst>
                                          <p:attrName>style.visibility</p:attrName>
                                        </p:attrNameLst>
                                      </p:cBhvr>
                                      <p:to>
                                        <p:strVal val="visible"/>
                                      </p:to>
                                    </p:set>
                                    <p:anim calcmode="lin" valueType="num">
                                      <p:cBhvr>
                                        <p:cTn id="80" dur="500" fill="hold"/>
                                        <p:tgtEl>
                                          <p:spTgt spid="47122"/>
                                        </p:tgtEl>
                                        <p:attrNameLst>
                                          <p:attrName>ppt_w</p:attrName>
                                        </p:attrNameLst>
                                      </p:cBhvr>
                                      <p:tavLst>
                                        <p:tav tm="0">
                                          <p:val>
                                            <p:fltVal val="0"/>
                                          </p:val>
                                        </p:tav>
                                        <p:tav tm="100000">
                                          <p:val>
                                            <p:strVal val="#ppt_w"/>
                                          </p:val>
                                        </p:tav>
                                      </p:tavLst>
                                    </p:anim>
                                    <p:anim calcmode="lin" valueType="num">
                                      <p:cBhvr>
                                        <p:cTn id="81" dur="500" fill="hold"/>
                                        <p:tgtEl>
                                          <p:spTgt spid="47122"/>
                                        </p:tgtEl>
                                        <p:attrNameLst>
                                          <p:attrName>ppt_h</p:attrName>
                                        </p:attrNameLst>
                                      </p:cBhvr>
                                      <p:tavLst>
                                        <p:tav tm="0">
                                          <p:val>
                                            <p:fltVal val="0"/>
                                          </p:val>
                                        </p:tav>
                                        <p:tav tm="100000">
                                          <p:val>
                                            <p:strVal val="#ppt_h"/>
                                          </p:val>
                                        </p:tav>
                                      </p:tavLst>
                                    </p:anim>
                                    <p:animEffect transition="in" filter="fade">
                                      <p:cBhvr>
                                        <p:cTn id="82" dur="500"/>
                                        <p:tgtEl>
                                          <p:spTgt spid="47122"/>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47136"/>
                                        </p:tgtEl>
                                        <p:attrNameLst>
                                          <p:attrName>style.visibility</p:attrName>
                                        </p:attrNameLst>
                                      </p:cBhvr>
                                      <p:to>
                                        <p:strVal val="visible"/>
                                      </p:to>
                                    </p:set>
                                    <p:animEffect transition="in" filter="wipe(left)">
                                      <p:cBhvr>
                                        <p:cTn id="85" dur="500"/>
                                        <p:tgtEl>
                                          <p:spTgt spid="47136"/>
                                        </p:tgtEl>
                                      </p:cBhvr>
                                    </p:animEffect>
                                  </p:childTnLst>
                                </p:cTn>
                              </p:par>
                            </p:childTnLst>
                          </p:cTn>
                        </p:par>
                        <p:par>
                          <p:cTn id="86" fill="hold">
                            <p:stCondLst>
                              <p:cond delay="4500"/>
                            </p:stCondLst>
                            <p:childTnLst>
                              <p:par>
                                <p:cTn id="87" presetID="53" presetClass="entr" presetSubtype="0" fill="hold" nodeType="afterEffect">
                                  <p:stCondLst>
                                    <p:cond delay="0"/>
                                  </p:stCondLst>
                                  <p:childTnLst>
                                    <p:set>
                                      <p:cBhvr>
                                        <p:cTn id="88" dur="1" fill="hold">
                                          <p:stCondLst>
                                            <p:cond delay="0"/>
                                          </p:stCondLst>
                                        </p:cTn>
                                        <p:tgtEl>
                                          <p:spTgt spid="47117"/>
                                        </p:tgtEl>
                                        <p:attrNameLst>
                                          <p:attrName>style.visibility</p:attrName>
                                        </p:attrNameLst>
                                      </p:cBhvr>
                                      <p:to>
                                        <p:strVal val="visible"/>
                                      </p:to>
                                    </p:set>
                                    <p:anim calcmode="lin" valueType="num">
                                      <p:cBhvr>
                                        <p:cTn id="89" dur="500" fill="hold"/>
                                        <p:tgtEl>
                                          <p:spTgt spid="47117"/>
                                        </p:tgtEl>
                                        <p:attrNameLst>
                                          <p:attrName>ppt_w</p:attrName>
                                        </p:attrNameLst>
                                      </p:cBhvr>
                                      <p:tavLst>
                                        <p:tav tm="0">
                                          <p:val>
                                            <p:fltVal val="0"/>
                                          </p:val>
                                        </p:tav>
                                        <p:tav tm="100000">
                                          <p:val>
                                            <p:strVal val="#ppt_w"/>
                                          </p:val>
                                        </p:tav>
                                      </p:tavLst>
                                    </p:anim>
                                    <p:anim calcmode="lin" valueType="num">
                                      <p:cBhvr>
                                        <p:cTn id="90" dur="500" fill="hold"/>
                                        <p:tgtEl>
                                          <p:spTgt spid="47117"/>
                                        </p:tgtEl>
                                        <p:attrNameLst>
                                          <p:attrName>ppt_h</p:attrName>
                                        </p:attrNameLst>
                                      </p:cBhvr>
                                      <p:tavLst>
                                        <p:tav tm="0">
                                          <p:val>
                                            <p:fltVal val="0"/>
                                          </p:val>
                                        </p:tav>
                                        <p:tav tm="100000">
                                          <p:val>
                                            <p:strVal val="#ppt_h"/>
                                          </p:val>
                                        </p:tav>
                                      </p:tavLst>
                                    </p:anim>
                                    <p:animEffect transition="in" filter="fade">
                                      <p:cBhvr>
                                        <p:cTn id="91" dur="500"/>
                                        <p:tgtEl>
                                          <p:spTgt spid="47117"/>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47132"/>
                                        </p:tgtEl>
                                        <p:attrNameLst>
                                          <p:attrName>style.visibility</p:attrName>
                                        </p:attrNameLst>
                                      </p:cBhvr>
                                      <p:to>
                                        <p:strVal val="visible"/>
                                      </p:to>
                                    </p:set>
                                    <p:animEffect transition="in" filter="wipe(left)">
                                      <p:cBhvr>
                                        <p:cTn id="94" dur="500"/>
                                        <p:tgtEl>
                                          <p:spTgt spid="47132"/>
                                        </p:tgtEl>
                                      </p:cBhvr>
                                    </p:animEffect>
                                  </p:childTnLst>
                                </p:cTn>
                              </p:par>
                            </p:childTnLst>
                          </p:cTn>
                        </p:par>
                        <p:par>
                          <p:cTn id="95" fill="hold">
                            <p:stCondLst>
                              <p:cond delay="5000"/>
                            </p:stCondLst>
                            <p:childTnLst>
                              <p:par>
                                <p:cTn id="96" presetID="53" presetClass="entr" presetSubtype="0" fill="hold" nodeType="afterEffect">
                                  <p:stCondLst>
                                    <p:cond delay="0"/>
                                  </p:stCondLst>
                                  <p:childTnLst>
                                    <p:set>
                                      <p:cBhvr>
                                        <p:cTn id="97" dur="1" fill="hold">
                                          <p:stCondLst>
                                            <p:cond delay="0"/>
                                          </p:stCondLst>
                                        </p:cTn>
                                        <p:tgtEl>
                                          <p:spTgt spid="47120"/>
                                        </p:tgtEl>
                                        <p:attrNameLst>
                                          <p:attrName>style.visibility</p:attrName>
                                        </p:attrNameLst>
                                      </p:cBhvr>
                                      <p:to>
                                        <p:strVal val="visible"/>
                                      </p:to>
                                    </p:set>
                                    <p:anim calcmode="lin" valueType="num">
                                      <p:cBhvr>
                                        <p:cTn id="98" dur="500" fill="hold"/>
                                        <p:tgtEl>
                                          <p:spTgt spid="47120"/>
                                        </p:tgtEl>
                                        <p:attrNameLst>
                                          <p:attrName>ppt_w</p:attrName>
                                        </p:attrNameLst>
                                      </p:cBhvr>
                                      <p:tavLst>
                                        <p:tav tm="0">
                                          <p:val>
                                            <p:fltVal val="0"/>
                                          </p:val>
                                        </p:tav>
                                        <p:tav tm="100000">
                                          <p:val>
                                            <p:strVal val="#ppt_w"/>
                                          </p:val>
                                        </p:tav>
                                      </p:tavLst>
                                    </p:anim>
                                    <p:anim calcmode="lin" valueType="num">
                                      <p:cBhvr>
                                        <p:cTn id="99" dur="500" fill="hold"/>
                                        <p:tgtEl>
                                          <p:spTgt spid="47120"/>
                                        </p:tgtEl>
                                        <p:attrNameLst>
                                          <p:attrName>ppt_h</p:attrName>
                                        </p:attrNameLst>
                                      </p:cBhvr>
                                      <p:tavLst>
                                        <p:tav tm="0">
                                          <p:val>
                                            <p:fltVal val="0"/>
                                          </p:val>
                                        </p:tav>
                                        <p:tav tm="100000">
                                          <p:val>
                                            <p:strVal val="#ppt_h"/>
                                          </p:val>
                                        </p:tav>
                                      </p:tavLst>
                                    </p:anim>
                                    <p:animEffect transition="in" filter="fade">
                                      <p:cBhvr>
                                        <p:cTn id="100" dur="500"/>
                                        <p:tgtEl>
                                          <p:spTgt spid="47120"/>
                                        </p:tgtEl>
                                      </p:cBhvr>
                                    </p:animEffect>
                                  </p:childTnLst>
                                </p:cTn>
                              </p:par>
                              <p:par>
                                <p:cTn id="101" presetID="22" presetClass="entr" presetSubtype="8" fill="hold" grpId="0" nodeType="withEffect">
                                  <p:stCondLst>
                                    <p:cond delay="0"/>
                                  </p:stCondLst>
                                  <p:childTnLst>
                                    <p:set>
                                      <p:cBhvr>
                                        <p:cTn id="102" dur="1" fill="hold">
                                          <p:stCondLst>
                                            <p:cond delay="0"/>
                                          </p:stCondLst>
                                        </p:cTn>
                                        <p:tgtEl>
                                          <p:spTgt spid="47130"/>
                                        </p:tgtEl>
                                        <p:attrNameLst>
                                          <p:attrName>style.visibility</p:attrName>
                                        </p:attrNameLst>
                                      </p:cBhvr>
                                      <p:to>
                                        <p:strVal val="visible"/>
                                      </p:to>
                                    </p:set>
                                    <p:animEffect transition="in" filter="wipe(left)">
                                      <p:cBhvr>
                                        <p:cTn id="103" dur="500"/>
                                        <p:tgtEl>
                                          <p:spTgt spid="47130"/>
                                        </p:tgtEl>
                                      </p:cBhvr>
                                    </p:animEffect>
                                  </p:childTnLst>
                                </p:cTn>
                              </p:par>
                            </p:childTnLst>
                          </p:cTn>
                        </p:par>
                        <p:par>
                          <p:cTn id="104" fill="hold">
                            <p:stCondLst>
                              <p:cond delay="5500"/>
                            </p:stCondLst>
                            <p:childTnLst>
                              <p:par>
                                <p:cTn id="105" presetID="15" presetClass="entr" presetSubtype="0" fill="hold" grpId="0" nodeType="afterEffect">
                                  <p:stCondLst>
                                    <p:cond delay="0"/>
                                  </p:stCondLst>
                                  <p:childTnLst>
                                    <p:set>
                                      <p:cBhvr>
                                        <p:cTn id="106" dur="1" fill="hold">
                                          <p:stCondLst>
                                            <p:cond delay="0"/>
                                          </p:stCondLst>
                                        </p:cTn>
                                        <p:tgtEl>
                                          <p:spTgt spid="47128"/>
                                        </p:tgtEl>
                                        <p:attrNameLst>
                                          <p:attrName>style.visibility</p:attrName>
                                        </p:attrNameLst>
                                      </p:cBhvr>
                                      <p:to>
                                        <p:strVal val="visible"/>
                                      </p:to>
                                    </p:set>
                                    <p:anim calcmode="lin" valueType="num">
                                      <p:cBhvr>
                                        <p:cTn id="107" dur="2000" fill="hold"/>
                                        <p:tgtEl>
                                          <p:spTgt spid="47128"/>
                                        </p:tgtEl>
                                        <p:attrNameLst>
                                          <p:attrName>ppt_w</p:attrName>
                                        </p:attrNameLst>
                                      </p:cBhvr>
                                      <p:tavLst>
                                        <p:tav tm="0">
                                          <p:val>
                                            <p:fltVal val="0"/>
                                          </p:val>
                                        </p:tav>
                                        <p:tav tm="100000">
                                          <p:val>
                                            <p:strVal val="#ppt_w"/>
                                          </p:val>
                                        </p:tav>
                                      </p:tavLst>
                                    </p:anim>
                                    <p:anim calcmode="lin" valueType="num">
                                      <p:cBhvr>
                                        <p:cTn id="108" dur="2000" fill="hold"/>
                                        <p:tgtEl>
                                          <p:spTgt spid="47128"/>
                                        </p:tgtEl>
                                        <p:attrNameLst>
                                          <p:attrName>ppt_h</p:attrName>
                                        </p:attrNameLst>
                                      </p:cBhvr>
                                      <p:tavLst>
                                        <p:tav tm="0">
                                          <p:val>
                                            <p:fltVal val="0"/>
                                          </p:val>
                                        </p:tav>
                                        <p:tav tm="100000">
                                          <p:val>
                                            <p:strVal val="#ppt_h"/>
                                          </p:val>
                                        </p:tav>
                                      </p:tavLst>
                                    </p:anim>
                                    <p:anim calcmode="lin" valueType="num">
                                      <p:cBhvr>
                                        <p:cTn id="109" dur="2000" fill="hold"/>
                                        <p:tgtEl>
                                          <p:spTgt spid="47128"/>
                                        </p:tgtEl>
                                        <p:attrNameLst>
                                          <p:attrName>ppt_x</p:attrName>
                                        </p:attrNameLst>
                                      </p:cBhvr>
                                      <p:tavLst>
                                        <p:tav tm="0" fmla="#ppt_x+(cos(-2*pi*(1-$))*-#ppt_x-sin(-2*pi*(1-$))*(1-#ppt_y))*(1-$)">
                                          <p:val>
                                            <p:fltVal val="0"/>
                                          </p:val>
                                        </p:tav>
                                        <p:tav tm="100000">
                                          <p:val>
                                            <p:fltVal val="1"/>
                                          </p:val>
                                        </p:tav>
                                      </p:tavLst>
                                    </p:anim>
                                    <p:anim calcmode="lin" valueType="num">
                                      <p:cBhvr>
                                        <p:cTn id="110" dur="2000" fill="hold"/>
                                        <p:tgtEl>
                                          <p:spTgt spid="47128"/>
                                        </p:tgtEl>
                                        <p:attrNameLst>
                                          <p:attrName>ppt_y</p:attrName>
                                        </p:attrNameLst>
                                      </p:cBhvr>
                                      <p:tavLst>
                                        <p:tav tm="0" fmla="#ppt_y+(sin(-2*pi*(1-$))*-#ppt_x+cos(-2*pi*(1-$))*(1-#ppt_y))*(1-$)">
                                          <p:val>
                                            <p:fltVal val="0"/>
                                          </p:val>
                                        </p:tav>
                                        <p:tav tm="100000">
                                          <p:val>
                                            <p:fltVal val="1"/>
                                          </p:val>
                                        </p:tav>
                                      </p:tavLst>
                                    </p:anim>
                                  </p:childTnLst>
                                </p:cTn>
                              </p:par>
                            </p:childTnLst>
                          </p:cTn>
                        </p:par>
                        <p:par>
                          <p:cTn id="111" fill="hold">
                            <p:stCondLst>
                              <p:cond delay="7500"/>
                            </p:stCondLst>
                            <p:childTnLst>
                              <p:par>
                                <p:cTn id="112" presetID="17" presetClass="exit" presetSubtype="10" fill="hold" grpId="1" nodeType="afterEffect">
                                  <p:stCondLst>
                                    <p:cond delay="4000"/>
                                  </p:stCondLst>
                                  <p:childTnLst>
                                    <p:anim calcmode="lin" valueType="num">
                                      <p:cBhvr>
                                        <p:cTn id="113" dur="500"/>
                                        <p:tgtEl>
                                          <p:spTgt spid="47128"/>
                                        </p:tgtEl>
                                        <p:attrNameLst>
                                          <p:attrName>ppt_w</p:attrName>
                                        </p:attrNameLst>
                                      </p:cBhvr>
                                      <p:tavLst>
                                        <p:tav tm="0">
                                          <p:val>
                                            <p:strVal val="ppt_w"/>
                                          </p:val>
                                        </p:tav>
                                        <p:tav tm="100000">
                                          <p:val>
                                            <p:fltVal val="0"/>
                                          </p:val>
                                        </p:tav>
                                      </p:tavLst>
                                    </p:anim>
                                    <p:anim calcmode="lin" valueType="num">
                                      <p:cBhvr>
                                        <p:cTn id="114" dur="500"/>
                                        <p:tgtEl>
                                          <p:spTgt spid="47128"/>
                                        </p:tgtEl>
                                        <p:attrNameLst>
                                          <p:attrName>ppt_h</p:attrName>
                                        </p:attrNameLst>
                                      </p:cBhvr>
                                      <p:tavLst>
                                        <p:tav tm="0">
                                          <p:val>
                                            <p:strVal val="ppt_h"/>
                                          </p:val>
                                        </p:tav>
                                        <p:tav tm="100000">
                                          <p:val>
                                            <p:strVal val="ppt_h"/>
                                          </p:val>
                                        </p:tav>
                                      </p:tavLst>
                                    </p:anim>
                                    <p:set>
                                      <p:cBhvr>
                                        <p:cTn id="115" dur="1" fill="hold">
                                          <p:stCondLst>
                                            <p:cond delay="499"/>
                                          </p:stCondLst>
                                        </p:cTn>
                                        <p:tgtEl>
                                          <p:spTgt spid="47128"/>
                                        </p:tgtEl>
                                        <p:attrNameLst>
                                          <p:attrName>style.visibility</p:attrName>
                                        </p:attrNameLst>
                                      </p:cBhvr>
                                      <p:to>
                                        <p:strVal val="hidden"/>
                                      </p:to>
                                    </p:set>
                                  </p:childTnLst>
                                </p:cTn>
                              </p:par>
                              <p:par>
                                <p:cTn id="116" presetID="2" presetClass="entr" presetSubtype="8" fill="hold" grpId="0" nodeType="withEffect">
                                  <p:stCondLst>
                                    <p:cond delay="0"/>
                                  </p:stCondLst>
                                  <p:childTnLst>
                                    <p:set>
                                      <p:cBhvr>
                                        <p:cTn id="117" dur="1" fill="hold">
                                          <p:stCondLst>
                                            <p:cond delay="0"/>
                                          </p:stCondLst>
                                        </p:cTn>
                                        <p:tgtEl>
                                          <p:spTgt spid="30"/>
                                        </p:tgtEl>
                                        <p:attrNameLst>
                                          <p:attrName>style.visibility</p:attrName>
                                        </p:attrNameLst>
                                      </p:cBhvr>
                                      <p:to>
                                        <p:strVal val="visible"/>
                                      </p:to>
                                    </p:set>
                                    <p:anim calcmode="lin" valueType="num">
                                      <p:cBhvr additive="base">
                                        <p:cTn id="118" dur="500" fill="hold"/>
                                        <p:tgtEl>
                                          <p:spTgt spid="30"/>
                                        </p:tgtEl>
                                        <p:attrNameLst>
                                          <p:attrName>ppt_x</p:attrName>
                                        </p:attrNameLst>
                                      </p:cBhvr>
                                      <p:tavLst>
                                        <p:tav tm="0">
                                          <p:val>
                                            <p:strVal val="0-#ppt_w/2"/>
                                          </p:val>
                                        </p:tav>
                                        <p:tav tm="100000">
                                          <p:val>
                                            <p:strVal val="#ppt_x"/>
                                          </p:val>
                                        </p:tav>
                                      </p:tavLst>
                                    </p:anim>
                                    <p:anim calcmode="lin" valueType="num">
                                      <p:cBhvr additive="base">
                                        <p:cTn id="119" dur="500" fill="hold"/>
                                        <p:tgtEl>
                                          <p:spTgt spid="30"/>
                                        </p:tgtEl>
                                        <p:attrNameLst>
                                          <p:attrName>ppt_y</p:attrName>
                                        </p:attrNameLst>
                                      </p:cBhvr>
                                      <p:tavLst>
                                        <p:tav tm="0">
                                          <p:val>
                                            <p:strVal val="#ppt_y"/>
                                          </p:val>
                                        </p:tav>
                                        <p:tav tm="100000">
                                          <p:val>
                                            <p:strVal val="#ppt_y"/>
                                          </p:val>
                                        </p:tav>
                                      </p:tavLst>
                                    </p:anim>
                                  </p:childTnLst>
                                </p:cTn>
                              </p:par>
                              <p:par>
                                <p:cTn id="120" presetID="10" presetClass="exit" presetSubtype="0" fill="hold" grpId="1" nodeType="withEffect">
                                  <p:stCondLst>
                                    <p:cond delay="0"/>
                                  </p:stCondLst>
                                  <p:childTnLst>
                                    <p:animEffect transition="out" filter="fade">
                                      <p:cBhvr>
                                        <p:cTn id="121" dur="500"/>
                                        <p:tgtEl>
                                          <p:spTgt spid="47106"/>
                                        </p:tgtEl>
                                      </p:cBhvr>
                                    </p:animEffect>
                                    <p:set>
                                      <p:cBhvr>
                                        <p:cTn id="122" dur="1" fill="hold">
                                          <p:stCondLst>
                                            <p:cond delay="499"/>
                                          </p:stCondLst>
                                        </p:cTn>
                                        <p:tgtEl>
                                          <p:spTgt spid="471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animBg="1"/>
      <p:bldP spid="47106" grpId="1" animBg="1"/>
      <p:bldP spid="47128" grpId="0"/>
      <p:bldP spid="47128" grpId="1"/>
      <p:bldP spid="47129" grpId="0"/>
      <p:bldP spid="47130" grpId="0"/>
      <p:bldP spid="47131" grpId="0"/>
      <p:bldP spid="47132" grpId="0"/>
      <p:bldP spid="47133" grpId="0"/>
      <p:bldP spid="47134" grpId="0"/>
      <p:bldP spid="47135" grpId="0"/>
      <p:bldP spid="47136" grpId="0"/>
      <p:bldP spid="47137" grpId="0"/>
      <p:bldP spid="47138" grpId="0"/>
      <p:bldP spid="3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3" cstate="print"/>
          <a:srcRect/>
          <a:stretch>
            <a:fillRect/>
          </a:stretch>
        </p:blipFill>
        <p:spPr bwMode="auto">
          <a:xfrm>
            <a:off x="2571736" y="3143248"/>
            <a:ext cx="3270490" cy="34632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1987" name="Rectangle 2"/>
          <p:cNvSpPr>
            <a:spLocks noChangeArrowheads="1"/>
          </p:cNvSpPr>
          <p:nvPr/>
        </p:nvSpPr>
        <p:spPr bwMode="auto">
          <a:xfrm>
            <a:off x="7019925" y="6308725"/>
            <a:ext cx="2124075" cy="628650"/>
          </a:xfrm>
          <a:prstGeom prst="rect">
            <a:avLst/>
          </a:prstGeom>
          <a:solidFill>
            <a:srgbClr val="0655AC"/>
          </a:solidFill>
          <a:ln w="9525">
            <a:noFill/>
            <a:miter lim="800000"/>
            <a:headEnd/>
            <a:tailEnd/>
          </a:ln>
        </p:spPr>
        <p:txBody>
          <a:bodyPr wrap="none" anchor="ctr"/>
          <a:lstStyle/>
          <a:p>
            <a:endParaRPr lang="de-DE"/>
          </a:p>
        </p:txBody>
      </p:sp>
      <p:sp>
        <p:nvSpPr>
          <p:cNvPr id="41988" name="Rectangle 3"/>
          <p:cNvSpPr>
            <a:spLocks noChangeArrowheads="1"/>
          </p:cNvSpPr>
          <p:nvPr/>
        </p:nvSpPr>
        <p:spPr bwMode="auto">
          <a:xfrm>
            <a:off x="6659563" y="6559550"/>
            <a:ext cx="539750" cy="387350"/>
          </a:xfrm>
          <a:prstGeom prst="rect">
            <a:avLst/>
          </a:prstGeom>
          <a:solidFill>
            <a:srgbClr val="0655AC"/>
          </a:solidFill>
          <a:ln w="9525">
            <a:noFill/>
            <a:miter lim="800000"/>
            <a:headEnd/>
            <a:tailEnd/>
          </a:ln>
        </p:spPr>
        <p:txBody>
          <a:bodyPr wrap="none" anchor="ctr"/>
          <a:lstStyle/>
          <a:p>
            <a:endParaRPr lang="de-DE"/>
          </a:p>
        </p:txBody>
      </p:sp>
      <p:sp>
        <p:nvSpPr>
          <p:cNvPr id="41989" name="Oval 4"/>
          <p:cNvSpPr>
            <a:spLocks noChangeArrowheads="1"/>
          </p:cNvSpPr>
          <p:nvPr/>
        </p:nvSpPr>
        <p:spPr bwMode="auto">
          <a:xfrm>
            <a:off x="6659563" y="6310313"/>
            <a:ext cx="666750" cy="454025"/>
          </a:xfrm>
          <a:prstGeom prst="ellipse">
            <a:avLst/>
          </a:prstGeom>
          <a:solidFill>
            <a:srgbClr val="0655AC"/>
          </a:solidFill>
          <a:ln w="9525">
            <a:noFill/>
            <a:round/>
            <a:headEnd/>
            <a:tailEnd/>
          </a:ln>
        </p:spPr>
        <p:txBody>
          <a:bodyPr wrap="none" anchor="ctr"/>
          <a:lstStyle/>
          <a:p>
            <a:endParaRPr lang="de-DE"/>
          </a:p>
        </p:txBody>
      </p:sp>
      <p:sp>
        <p:nvSpPr>
          <p:cNvPr id="86021" name="Text Box 5"/>
          <p:cNvSpPr txBox="1">
            <a:spLocks noChangeArrowheads="1"/>
          </p:cNvSpPr>
          <p:nvPr/>
        </p:nvSpPr>
        <p:spPr bwMode="auto">
          <a:xfrm>
            <a:off x="7019925" y="6407150"/>
            <a:ext cx="1979613" cy="304800"/>
          </a:xfrm>
          <a:prstGeom prst="rect">
            <a:avLst/>
          </a:prstGeom>
          <a:noFill/>
          <a:ln w="9525">
            <a:noFill/>
            <a:miter lim="800000"/>
            <a:headEnd/>
            <a:tailEnd/>
          </a:ln>
          <a:effectLst/>
        </p:spPr>
        <p:txBody>
          <a:bodyPr>
            <a:spAutoFit/>
          </a:bodyPr>
          <a:lstStyle/>
          <a:p>
            <a:pPr algn="l" eaLnBrk="0" hangingPunct="0">
              <a:defRPr/>
            </a:pPr>
            <a:r>
              <a:rPr lang="en-US" sz="1400" b="1">
                <a:solidFill>
                  <a:schemeClr val="bg1"/>
                </a:solidFill>
                <a:effectLst>
                  <a:outerShdw blurRad="38100" dist="38100" dir="2700000" algn="tl">
                    <a:srgbClr val="C0C0C0"/>
                  </a:outerShdw>
                </a:effectLst>
              </a:rPr>
              <a:t>Forschungstaucher</a:t>
            </a:r>
          </a:p>
        </p:txBody>
      </p:sp>
      <p:sp>
        <p:nvSpPr>
          <p:cNvPr id="41991" name="Rectangle 6"/>
          <p:cNvSpPr>
            <a:spLocks noChangeArrowheads="1"/>
          </p:cNvSpPr>
          <p:nvPr/>
        </p:nvSpPr>
        <p:spPr bwMode="auto">
          <a:xfrm>
            <a:off x="1258888" y="1724025"/>
            <a:ext cx="3378200" cy="336550"/>
          </a:xfrm>
          <a:prstGeom prst="rect">
            <a:avLst/>
          </a:prstGeom>
          <a:noFill/>
          <a:ln w="9525">
            <a:noFill/>
            <a:miter lim="800000"/>
            <a:headEnd/>
            <a:tailEnd/>
          </a:ln>
        </p:spPr>
        <p:txBody>
          <a:bodyPr wrap="none">
            <a:spAutoFit/>
          </a:bodyPr>
          <a:lstStyle/>
          <a:p>
            <a:pPr algn="l">
              <a:spcBef>
                <a:spcPct val="20000"/>
              </a:spcBef>
            </a:pPr>
            <a:r>
              <a:rPr lang="de-DE" sz="1600" b="1">
                <a:solidFill>
                  <a:srgbClr val="000066"/>
                </a:solidFill>
              </a:rPr>
              <a:t>Die Forschungstaucher am ICBM</a:t>
            </a:r>
            <a:endParaRPr lang="de-DE" sz="1600" b="1" i="1">
              <a:solidFill>
                <a:srgbClr val="000066"/>
              </a:solidFill>
            </a:endParaRPr>
          </a:p>
        </p:txBody>
      </p:sp>
      <p:pic>
        <p:nvPicPr>
          <p:cNvPr id="86025" name="Picture 9"/>
          <p:cNvPicPr>
            <a:picLocks noChangeAspect="1" noChangeArrowheads="1"/>
          </p:cNvPicPr>
          <p:nvPr/>
        </p:nvPicPr>
        <p:blipFill>
          <a:blip r:embed="rId4" cstate="print"/>
          <a:srcRect/>
          <a:stretch>
            <a:fillRect/>
          </a:stretch>
        </p:blipFill>
        <p:spPr bwMode="auto">
          <a:xfrm>
            <a:off x="611188" y="2276475"/>
            <a:ext cx="2779712" cy="3600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6026" name="Rectangle 10"/>
          <p:cNvSpPr>
            <a:spLocks noChangeArrowheads="1"/>
          </p:cNvSpPr>
          <p:nvPr/>
        </p:nvSpPr>
        <p:spPr bwMode="auto">
          <a:xfrm>
            <a:off x="3708400" y="2309813"/>
            <a:ext cx="4608513" cy="825500"/>
          </a:xfrm>
          <a:prstGeom prst="rect">
            <a:avLst/>
          </a:prstGeom>
          <a:noFill/>
          <a:ln w="9525">
            <a:noFill/>
            <a:miter lim="800000"/>
            <a:headEnd/>
            <a:tailEnd/>
          </a:ln>
        </p:spPr>
        <p:txBody>
          <a:bodyPr>
            <a:spAutoFit/>
          </a:bodyPr>
          <a:lstStyle/>
          <a:p>
            <a:pPr algn="l">
              <a:spcBef>
                <a:spcPct val="20000"/>
              </a:spcBef>
            </a:pPr>
            <a:r>
              <a:rPr lang="de-DE" sz="1600">
                <a:solidFill>
                  <a:srgbClr val="000066"/>
                </a:solidFill>
              </a:rPr>
              <a:t>Die Universität Oldenburg ist die einzige niedersächsische Ausbildungsstätte für das Forschungstauchen.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0"/>
                                  </p:stCondLst>
                                  <p:childTnLst>
                                    <p:set>
                                      <p:cBhvr>
                                        <p:cTn id="6" dur="1" fill="hold">
                                          <p:stCondLst>
                                            <p:cond delay="0"/>
                                          </p:stCondLst>
                                        </p:cTn>
                                        <p:tgtEl>
                                          <p:spTgt spid="86026"/>
                                        </p:tgtEl>
                                        <p:attrNameLst>
                                          <p:attrName>style.visibility</p:attrName>
                                        </p:attrNameLst>
                                      </p:cBhvr>
                                      <p:to>
                                        <p:strVal val="visible"/>
                                      </p:to>
                                    </p:set>
                                    <p:animEffect transition="in" filter="wipe(left)">
                                      <p:cBhvr>
                                        <p:cTn id="7" dur="500"/>
                                        <p:tgtEl>
                                          <p:spTgt spid="86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0050"/>
                                        </p:tgtEl>
                                        <p:attrNameLst>
                                          <p:attrName>style.visibility</p:attrName>
                                        </p:attrNameLst>
                                      </p:cBhvr>
                                      <p:to>
                                        <p:strVal val="visible"/>
                                      </p:to>
                                    </p:set>
                                    <p:animEffect transition="in" filter="fade">
                                      <p:cBhvr>
                                        <p:cTn id="12" dur="2000"/>
                                        <p:tgtEl>
                                          <p:spTgt spid="130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Container02-sm"/>
          <p:cNvPicPr>
            <a:picLocks noChangeAspect="1" noChangeArrowheads="1"/>
          </p:cNvPicPr>
          <p:nvPr/>
        </p:nvPicPr>
        <p:blipFill>
          <a:blip r:embed="rId3" cstate="print"/>
          <a:srcRect/>
          <a:stretch>
            <a:fillRect/>
          </a:stretch>
        </p:blipFill>
        <p:spPr bwMode="auto">
          <a:xfrm>
            <a:off x="900113" y="1341438"/>
            <a:ext cx="7410450" cy="4933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Container_i01b-sm"/>
          <p:cNvPicPr>
            <a:picLocks noChangeAspect="1" noChangeArrowheads="1"/>
          </p:cNvPicPr>
          <p:nvPr/>
        </p:nvPicPr>
        <p:blipFill>
          <a:blip r:embed="rId3" cstate="print"/>
          <a:srcRect/>
          <a:stretch>
            <a:fillRect/>
          </a:stretch>
        </p:blipFill>
        <p:spPr bwMode="auto">
          <a:xfrm>
            <a:off x="880428" y="1214422"/>
            <a:ext cx="7610475" cy="50752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6" name="Picture 6"/>
          <p:cNvPicPr>
            <a:picLocks noChangeAspect="1" noChangeArrowheads="1"/>
          </p:cNvPicPr>
          <p:nvPr/>
        </p:nvPicPr>
        <p:blipFill>
          <a:blip r:embed="rId3" cstate="print"/>
          <a:srcRect/>
          <a:stretch>
            <a:fillRect/>
          </a:stretch>
        </p:blipFill>
        <p:spPr bwMode="auto">
          <a:xfrm>
            <a:off x="1258888" y="1268413"/>
            <a:ext cx="6553200" cy="49117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1202" name="Rectangle 2"/>
          <p:cNvSpPr>
            <a:spLocks noChangeArrowheads="1"/>
          </p:cNvSpPr>
          <p:nvPr/>
        </p:nvSpPr>
        <p:spPr bwMode="auto">
          <a:xfrm>
            <a:off x="7019925" y="6308725"/>
            <a:ext cx="2124075" cy="628650"/>
          </a:xfrm>
          <a:prstGeom prst="rect">
            <a:avLst/>
          </a:prstGeom>
          <a:solidFill>
            <a:srgbClr val="0655AC"/>
          </a:solidFill>
          <a:ln w="9525">
            <a:noFill/>
            <a:miter lim="800000"/>
            <a:headEnd/>
            <a:tailEnd/>
          </a:ln>
        </p:spPr>
        <p:txBody>
          <a:bodyPr wrap="none" anchor="ctr"/>
          <a:lstStyle/>
          <a:p>
            <a:endParaRPr lang="de-DE"/>
          </a:p>
        </p:txBody>
      </p:sp>
      <p:sp>
        <p:nvSpPr>
          <p:cNvPr id="51203" name="Rectangle 3"/>
          <p:cNvSpPr>
            <a:spLocks noChangeArrowheads="1"/>
          </p:cNvSpPr>
          <p:nvPr/>
        </p:nvSpPr>
        <p:spPr bwMode="auto">
          <a:xfrm>
            <a:off x="6659563" y="6559550"/>
            <a:ext cx="539750" cy="387350"/>
          </a:xfrm>
          <a:prstGeom prst="rect">
            <a:avLst/>
          </a:prstGeom>
          <a:solidFill>
            <a:srgbClr val="0655AC"/>
          </a:solidFill>
          <a:ln w="9525">
            <a:noFill/>
            <a:miter lim="800000"/>
            <a:headEnd/>
            <a:tailEnd/>
          </a:ln>
        </p:spPr>
        <p:txBody>
          <a:bodyPr wrap="none" anchor="ctr"/>
          <a:lstStyle/>
          <a:p>
            <a:endParaRPr lang="de-DE"/>
          </a:p>
        </p:txBody>
      </p:sp>
      <p:sp>
        <p:nvSpPr>
          <p:cNvPr id="51204" name="Oval 4"/>
          <p:cNvSpPr>
            <a:spLocks noChangeArrowheads="1"/>
          </p:cNvSpPr>
          <p:nvPr/>
        </p:nvSpPr>
        <p:spPr bwMode="auto">
          <a:xfrm>
            <a:off x="6659563" y="6310313"/>
            <a:ext cx="666750" cy="454025"/>
          </a:xfrm>
          <a:prstGeom prst="ellipse">
            <a:avLst/>
          </a:prstGeom>
          <a:solidFill>
            <a:srgbClr val="0655AC"/>
          </a:solidFill>
          <a:ln w="9525">
            <a:noFill/>
            <a:round/>
            <a:headEnd/>
            <a:tailEnd/>
          </a:ln>
        </p:spPr>
        <p:txBody>
          <a:bodyPr wrap="none" anchor="ctr"/>
          <a:lstStyle/>
          <a:p>
            <a:endParaRPr lang="de-DE"/>
          </a:p>
        </p:txBody>
      </p:sp>
      <p:sp>
        <p:nvSpPr>
          <p:cNvPr id="130053" name="Text Box 5"/>
          <p:cNvSpPr txBox="1">
            <a:spLocks noChangeArrowheads="1"/>
          </p:cNvSpPr>
          <p:nvPr/>
        </p:nvSpPr>
        <p:spPr bwMode="auto">
          <a:xfrm>
            <a:off x="7019925" y="6407150"/>
            <a:ext cx="1979613" cy="304800"/>
          </a:xfrm>
          <a:prstGeom prst="rect">
            <a:avLst/>
          </a:prstGeom>
          <a:noFill/>
          <a:ln w="9525">
            <a:noFill/>
            <a:miter lim="800000"/>
            <a:headEnd/>
            <a:tailEnd/>
          </a:ln>
          <a:effectLst/>
        </p:spPr>
        <p:txBody>
          <a:bodyPr>
            <a:spAutoFit/>
          </a:bodyPr>
          <a:lstStyle/>
          <a:p>
            <a:pPr algn="l" eaLnBrk="0" hangingPunct="0">
              <a:defRPr/>
            </a:pPr>
            <a:r>
              <a:rPr lang="en-US" sz="1400" b="1">
                <a:solidFill>
                  <a:schemeClr val="bg1"/>
                </a:solidFill>
                <a:effectLst>
                  <a:outerShdw blurRad="38100" dist="38100" dir="2700000" algn="tl">
                    <a:srgbClr val="C0C0C0"/>
                  </a:outerShdw>
                </a:effectLst>
              </a:rPr>
              <a:t>Ende</a:t>
            </a:r>
          </a:p>
        </p:txBody>
      </p:sp>
      <p:sp>
        <p:nvSpPr>
          <p:cNvPr id="130055" name="Rectangle 7">
            <a:hlinkClick r:id="" action="ppaction://hlinkshowjump?jump=firstslide"/>
          </p:cNvPr>
          <p:cNvSpPr>
            <a:spLocks noChangeArrowheads="1"/>
          </p:cNvSpPr>
          <p:nvPr/>
        </p:nvSpPr>
        <p:spPr bwMode="auto">
          <a:xfrm>
            <a:off x="1985963" y="1519238"/>
            <a:ext cx="4891087" cy="396875"/>
          </a:xfrm>
          <a:prstGeom prst="rect">
            <a:avLst/>
          </a:prstGeom>
          <a:noFill/>
          <a:ln w="9525">
            <a:noFill/>
            <a:miter lim="800000"/>
            <a:headEnd/>
            <a:tailEnd/>
          </a:ln>
          <a:effectLst/>
        </p:spPr>
        <p:txBody>
          <a:bodyPr wrap="none">
            <a:spAutoFit/>
          </a:bodyPr>
          <a:lstStyle/>
          <a:p>
            <a:pPr algn="l" eaLnBrk="0" hangingPunct="0">
              <a:defRPr/>
            </a:pPr>
            <a:r>
              <a:rPr lang="de-DE" sz="2000" b="1">
                <a:solidFill>
                  <a:srgbClr val="003366"/>
                </a:solidFill>
                <a:effectLst>
                  <a:outerShdw blurRad="38100" dist="38100" dir="2700000" algn="tl">
                    <a:srgbClr val="C0C0C0"/>
                  </a:outerShdw>
                </a:effectLst>
              </a:rPr>
              <a:t>Vielen Dank für Ihre Aufmerksamkeit ...</a:t>
            </a: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3" cstate="print"/>
          <a:srcRect/>
          <a:stretch>
            <a:fillRect/>
          </a:stretch>
        </p:blipFill>
        <p:spPr bwMode="auto">
          <a:xfrm>
            <a:off x="1128739" y="1357298"/>
            <a:ext cx="7300913" cy="4902200"/>
          </a:xfrm>
          <a:prstGeom prst="rect">
            <a:avLst/>
          </a:prstGeom>
          <a:noFill/>
          <a:ln w="9525">
            <a:noFill/>
            <a:miter lim="800000"/>
            <a:headEnd/>
            <a:tailEnd/>
          </a:ln>
          <a:effectLst/>
        </p:spPr>
      </p:pic>
      <p:sp>
        <p:nvSpPr>
          <p:cNvPr id="15364" name="Rectangle 4"/>
          <p:cNvSpPr>
            <a:spLocks noChangeArrowheads="1"/>
          </p:cNvSpPr>
          <p:nvPr/>
        </p:nvSpPr>
        <p:spPr bwMode="auto">
          <a:xfrm>
            <a:off x="7019925" y="6308725"/>
            <a:ext cx="2124075" cy="628650"/>
          </a:xfrm>
          <a:prstGeom prst="rect">
            <a:avLst/>
          </a:prstGeom>
          <a:solidFill>
            <a:srgbClr val="0655AC"/>
          </a:solidFill>
          <a:ln w="9525">
            <a:noFill/>
            <a:miter lim="800000"/>
            <a:headEnd/>
            <a:tailEnd/>
          </a:ln>
        </p:spPr>
        <p:txBody>
          <a:bodyPr wrap="none" anchor="ctr"/>
          <a:lstStyle/>
          <a:p>
            <a:endParaRPr lang="de-DE"/>
          </a:p>
        </p:txBody>
      </p:sp>
      <p:sp>
        <p:nvSpPr>
          <p:cNvPr id="15365" name="Rectangle 5"/>
          <p:cNvSpPr>
            <a:spLocks noChangeArrowheads="1"/>
          </p:cNvSpPr>
          <p:nvPr/>
        </p:nvSpPr>
        <p:spPr bwMode="auto">
          <a:xfrm>
            <a:off x="6659563" y="6559550"/>
            <a:ext cx="539750" cy="387350"/>
          </a:xfrm>
          <a:prstGeom prst="rect">
            <a:avLst/>
          </a:prstGeom>
          <a:solidFill>
            <a:srgbClr val="0655AC"/>
          </a:solidFill>
          <a:ln w="9525">
            <a:noFill/>
            <a:miter lim="800000"/>
            <a:headEnd/>
            <a:tailEnd/>
          </a:ln>
        </p:spPr>
        <p:txBody>
          <a:bodyPr wrap="none" anchor="ctr"/>
          <a:lstStyle/>
          <a:p>
            <a:endParaRPr lang="de-DE"/>
          </a:p>
        </p:txBody>
      </p:sp>
      <p:sp>
        <p:nvSpPr>
          <p:cNvPr id="15366" name="Oval 6"/>
          <p:cNvSpPr>
            <a:spLocks noChangeArrowheads="1"/>
          </p:cNvSpPr>
          <p:nvPr/>
        </p:nvSpPr>
        <p:spPr bwMode="auto">
          <a:xfrm>
            <a:off x="6659563" y="6310313"/>
            <a:ext cx="666750" cy="454025"/>
          </a:xfrm>
          <a:prstGeom prst="ellipse">
            <a:avLst/>
          </a:prstGeom>
          <a:solidFill>
            <a:srgbClr val="0655AC"/>
          </a:solidFill>
          <a:ln w="9525">
            <a:noFill/>
            <a:round/>
            <a:headEnd/>
            <a:tailEnd/>
          </a:ln>
        </p:spPr>
        <p:txBody>
          <a:bodyPr wrap="none" anchor="ctr"/>
          <a:lstStyle/>
          <a:p>
            <a:endParaRPr lang="de-DE"/>
          </a:p>
        </p:txBody>
      </p:sp>
      <p:sp>
        <p:nvSpPr>
          <p:cNvPr id="129031" name="Text Box 7"/>
          <p:cNvSpPr txBox="1">
            <a:spLocks noChangeArrowheads="1"/>
          </p:cNvSpPr>
          <p:nvPr/>
        </p:nvSpPr>
        <p:spPr bwMode="auto">
          <a:xfrm>
            <a:off x="7019925" y="6426200"/>
            <a:ext cx="2124075" cy="304800"/>
          </a:xfrm>
          <a:prstGeom prst="rect">
            <a:avLst/>
          </a:prstGeom>
          <a:noFill/>
          <a:ln w="9525">
            <a:noFill/>
            <a:miter lim="800000"/>
            <a:headEnd/>
            <a:tailEnd/>
          </a:ln>
          <a:effectLst/>
        </p:spPr>
        <p:txBody>
          <a:bodyPr>
            <a:spAutoFit/>
          </a:bodyPr>
          <a:lstStyle/>
          <a:p>
            <a:pPr algn="l" eaLnBrk="0" hangingPunct="0">
              <a:defRPr/>
            </a:pPr>
            <a:r>
              <a:rPr lang="en-US" sz="1400" b="1">
                <a:solidFill>
                  <a:schemeClr val="bg1"/>
                </a:solidFill>
                <a:effectLst>
                  <a:outerShdw blurRad="38100" dist="38100" dir="2700000" algn="tl">
                    <a:srgbClr val="C0C0C0"/>
                  </a:outerShdw>
                </a:effectLst>
              </a:rPr>
              <a:t>ICBM - T</a:t>
            </a:r>
            <a:r>
              <a:rPr lang="en-US" sz="1200" b="1">
                <a:solidFill>
                  <a:schemeClr val="bg1"/>
                </a:solidFill>
                <a:effectLst>
                  <a:outerShdw blurRad="38100" dist="38100" dir="2700000" algn="tl">
                    <a:srgbClr val="C0C0C0"/>
                  </a:outerShdw>
                </a:effectLst>
              </a:rPr>
              <a:t>ERRAMARE</a:t>
            </a: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a:blip r:embed="rId3" cstate="print"/>
          <a:srcRect/>
          <a:stretch>
            <a:fillRect/>
          </a:stretch>
        </p:blipFill>
        <p:spPr bwMode="auto">
          <a:xfrm>
            <a:off x="1057301" y="1428736"/>
            <a:ext cx="7300913" cy="4902200"/>
          </a:xfrm>
          <a:prstGeom prst="rect">
            <a:avLst/>
          </a:prstGeom>
          <a:noFill/>
          <a:ln w="9525">
            <a:noFill/>
            <a:miter lim="800000"/>
            <a:headEnd/>
            <a:tailEnd/>
          </a:ln>
          <a:effectLst/>
        </p:spPr>
      </p:pic>
      <p:sp>
        <p:nvSpPr>
          <p:cNvPr id="15364" name="Rectangle 4"/>
          <p:cNvSpPr>
            <a:spLocks noChangeArrowheads="1"/>
          </p:cNvSpPr>
          <p:nvPr/>
        </p:nvSpPr>
        <p:spPr bwMode="auto">
          <a:xfrm>
            <a:off x="7019925" y="6308725"/>
            <a:ext cx="2124075" cy="628650"/>
          </a:xfrm>
          <a:prstGeom prst="rect">
            <a:avLst/>
          </a:prstGeom>
          <a:solidFill>
            <a:srgbClr val="0655AC"/>
          </a:solidFill>
          <a:ln w="9525">
            <a:noFill/>
            <a:miter lim="800000"/>
            <a:headEnd/>
            <a:tailEnd/>
          </a:ln>
        </p:spPr>
        <p:txBody>
          <a:bodyPr wrap="none" anchor="ctr"/>
          <a:lstStyle/>
          <a:p>
            <a:endParaRPr lang="de-DE"/>
          </a:p>
        </p:txBody>
      </p:sp>
      <p:sp>
        <p:nvSpPr>
          <p:cNvPr id="15365" name="Rectangle 5"/>
          <p:cNvSpPr>
            <a:spLocks noChangeArrowheads="1"/>
          </p:cNvSpPr>
          <p:nvPr/>
        </p:nvSpPr>
        <p:spPr bwMode="auto">
          <a:xfrm>
            <a:off x="6659563" y="6559550"/>
            <a:ext cx="539750" cy="387350"/>
          </a:xfrm>
          <a:prstGeom prst="rect">
            <a:avLst/>
          </a:prstGeom>
          <a:solidFill>
            <a:srgbClr val="0655AC"/>
          </a:solidFill>
          <a:ln w="9525">
            <a:noFill/>
            <a:miter lim="800000"/>
            <a:headEnd/>
            <a:tailEnd/>
          </a:ln>
        </p:spPr>
        <p:txBody>
          <a:bodyPr wrap="none" anchor="ctr"/>
          <a:lstStyle/>
          <a:p>
            <a:endParaRPr lang="de-DE"/>
          </a:p>
        </p:txBody>
      </p:sp>
      <p:sp>
        <p:nvSpPr>
          <p:cNvPr id="15366" name="Oval 6"/>
          <p:cNvSpPr>
            <a:spLocks noChangeArrowheads="1"/>
          </p:cNvSpPr>
          <p:nvPr/>
        </p:nvSpPr>
        <p:spPr bwMode="auto">
          <a:xfrm>
            <a:off x="6659563" y="6310313"/>
            <a:ext cx="666750" cy="454025"/>
          </a:xfrm>
          <a:prstGeom prst="ellipse">
            <a:avLst/>
          </a:prstGeom>
          <a:solidFill>
            <a:srgbClr val="0655AC"/>
          </a:solidFill>
          <a:ln w="9525">
            <a:noFill/>
            <a:round/>
            <a:headEnd/>
            <a:tailEnd/>
          </a:ln>
        </p:spPr>
        <p:txBody>
          <a:bodyPr wrap="none" anchor="ctr"/>
          <a:lstStyle/>
          <a:p>
            <a:endParaRPr lang="de-DE"/>
          </a:p>
        </p:txBody>
      </p:sp>
      <p:sp>
        <p:nvSpPr>
          <p:cNvPr id="129031" name="Text Box 7"/>
          <p:cNvSpPr txBox="1">
            <a:spLocks noChangeArrowheads="1"/>
          </p:cNvSpPr>
          <p:nvPr/>
        </p:nvSpPr>
        <p:spPr bwMode="auto">
          <a:xfrm>
            <a:off x="7019925" y="6426200"/>
            <a:ext cx="2124075" cy="304800"/>
          </a:xfrm>
          <a:prstGeom prst="rect">
            <a:avLst/>
          </a:prstGeom>
          <a:noFill/>
          <a:ln w="9525">
            <a:noFill/>
            <a:miter lim="800000"/>
            <a:headEnd/>
            <a:tailEnd/>
          </a:ln>
          <a:effectLst/>
        </p:spPr>
        <p:txBody>
          <a:bodyPr>
            <a:spAutoFit/>
          </a:bodyPr>
          <a:lstStyle/>
          <a:p>
            <a:pPr algn="l" eaLnBrk="0" hangingPunct="0">
              <a:defRPr/>
            </a:pPr>
            <a:r>
              <a:rPr lang="en-US" sz="1400" b="1">
                <a:solidFill>
                  <a:schemeClr val="bg1"/>
                </a:solidFill>
                <a:effectLst>
                  <a:outerShdw blurRad="38100" dist="38100" dir="2700000" algn="tl">
                    <a:srgbClr val="C0C0C0"/>
                  </a:outerShdw>
                </a:effectLst>
              </a:rPr>
              <a:t>ICBM - T</a:t>
            </a:r>
            <a:r>
              <a:rPr lang="en-US" sz="1200" b="1">
                <a:solidFill>
                  <a:schemeClr val="bg1"/>
                </a:solidFill>
                <a:effectLst>
                  <a:outerShdw blurRad="38100" dist="38100" dir="2700000" algn="tl">
                    <a:srgbClr val="C0C0C0"/>
                  </a:outerShdw>
                </a:effectLst>
              </a:rPr>
              <a:t>ERRAMARE</a:t>
            </a:r>
          </a:p>
        </p:txBody>
      </p:sp>
      <p:sp>
        <p:nvSpPr>
          <p:cNvPr id="7" name="Rectangle 3"/>
          <p:cNvSpPr>
            <a:spLocks noChangeArrowheads="1"/>
          </p:cNvSpPr>
          <p:nvPr/>
        </p:nvSpPr>
        <p:spPr bwMode="auto">
          <a:xfrm>
            <a:off x="1857356" y="5072074"/>
            <a:ext cx="7564437" cy="792163"/>
          </a:xfrm>
          <a:prstGeom prst="rect">
            <a:avLst/>
          </a:prstGeom>
          <a:noFill/>
          <a:ln w="9525">
            <a:noFill/>
            <a:miter lim="800000"/>
            <a:headEnd/>
            <a:tailEnd/>
          </a:ln>
        </p:spPr>
        <p:txBody>
          <a:bodyPr anchor="ctr"/>
          <a:lstStyle/>
          <a:p>
            <a:pPr algn="l">
              <a:tabLst>
                <a:tab pos="762000" algn="l"/>
              </a:tabLst>
            </a:pPr>
            <a:r>
              <a:rPr lang="de-DE" sz="1600" b="1" dirty="0" smtClean="0">
                <a:solidFill>
                  <a:schemeClr val="bg1"/>
                </a:solidFill>
              </a:rPr>
              <a:t>Umweltzentrum </a:t>
            </a:r>
            <a:r>
              <a:rPr lang="de-DE" sz="1600" b="1" dirty="0" err="1" smtClean="0">
                <a:solidFill>
                  <a:schemeClr val="bg1"/>
                </a:solidFill>
              </a:rPr>
              <a:t>Wittbülten</a:t>
            </a:r>
            <a:r>
              <a:rPr lang="de-DE" sz="1600" b="1" dirty="0" smtClean="0">
                <a:solidFill>
                  <a:schemeClr val="bg1"/>
                </a:solidFill>
              </a:rPr>
              <a:t>, </a:t>
            </a:r>
            <a:r>
              <a:rPr lang="de-DE" sz="1600" b="1" dirty="0" err="1" smtClean="0">
                <a:solidFill>
                  <a:schemeClr val="bg1"/>
                </a:solidFill>
              </a:rPr>
              <a:t>Spiekeroog</a:t>
            </a:r>
            <a:endParaRPr lang="de-DE" sz="1600" b="1" dirty="0">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3" cstate="print"/>
          <a:srcRect/>
          <a:stretch>
            <a:fillRect/>
          </a:stretch>
        </p:blipFill>
        <p:spPr bwMode="auto">
          <a:xfrm>
            <a:off x="985863" y="1500174"/>
            <a:ext cx="7300913" cy="4902200"/>
          </a:xfrm>
          <a:prstGeom prst="rect">
            <a:avLst/>
          </a:prstGeom>
          <a:noFill/>
          <a:ln w="9525">
            <a:noFill/>
            <a:miter lim="800000"/>
            <a:headEnd/>
            <a:tailEnd/>
          </a:ln>
          <a:effectLst/>
        </p:spPr>
      </p:pic>
      <p:sp>
        <p:nvSpPr>
          <p:cNvPr id="15364" name="Rectangle 4"/>
          <p:cNvSpPr>
            <a:spLocks noChangeArrowheads="1"/>
          </p:cNvSpPr>
          <p:nvPr/>
        </p:nvSpPr>
        <p:spPr bwMode="auto">
          <a:xfrm>
            <a:off x="7019925" y="6308725"/>
            <a:ext cx="2124075" cy="628650"/>
          </a:xfrm>
          <a:prstGeom prst="rect">
            <a:avLst/>
          </a:prstGeom>
          <a:solidFill>
            <a:srgbClr val="0655AC"/>
          </a:solidFill>
          <a:ln w="9525">
            <a:noFill/>
            <a:miter lim="800000"/>
            <a:headEnd/>
            <a:tailEnd/>
          </a:ln>
        </p:spPr>
        <p:txBody>
          <a:bodyPr wrap="none" anchor="ctr"/>
          <a:lstStyle/>
          <a:p>
            <a:endParaRPr lang="de-DE"/>
          </a:p>
        </p:txBody>
      </p:sp>
      <p:sp>
        <p:nvSpPr>
          <p:cNvPr id="15365" name="Rectangle 5"/>
          <p:cNvSpPr>
            <a:spLocks noChangeArrowheads="1"/>
          </p:cNvSpPr>
          <p:nvPr/>
        </p:nvSpPr>
        <p:spPr bwMode="auto">
          <a:xfrm>
            <a:off x="6659563" y="6559550"/>
            <a:ext cx="539750" cy="387350"/>
          </a:xfrm>
          <a:prstGeom prst="rect">
            <a:avLst/>
          </a:prstGeom>
          <a:solidFill>
            <a:srgbClr val="0655AC"/>
          </a:solidFill>
          <a:ln w="9525">
            <a:noFill/>
            <a:miter lim="800000"/>
            <a:headEnd/>
            <a:tailEnd/>
          </a:ln>
        </p:spPr>
        <p:txBody>
          <a:bodyPr wrap="none" anchor="ctr"/>
          <a:lstStyle/>
          <a:p>
            <a:endParaRPr lang="de-DE"/>
          </a:p>
        </p:txBody>
      </p:sp>
      <p:sp>
        <p:nvSpPr>
          <p:cNvPr id="15366" name="Oval 6"/>
          <p:cNvSpPr>
            <a:spLocks noChangeArrowheads="1"/>
          </p:cNvSpPr>
          <p:nvPr/>
        </p:nvSpPr>
        <p:spPr bwMode="auto">
          <a:xfrm>
            <a:off x="6659563" y="6310313"/>
            <a:ext cx="666750" cy="454025"/>
          </a:xfrm>
          <a:prstGeom prst="ellipse">
            <a:avLst/>
          </a:prstGeom>
          <a:solidFill>
            <a:srgbClr val="0655AC"/>
          </a:solidFill>
          <a:ln w="9525">
            <a:noFill/>
            <a:round/>
            <a:headEnd/>
            <a:tailEnd/>
          </a:ln>
        </p:spPr>
        <p:txBody>
          <a:bodyPr wrap="none" anchor="ctr"/>
          <a:lstStyle/>
          <a:p>
            <a:endParaRPr lang="de-DE"/>
          </a:p>
        </p:txBody>
      </p:sp>
      <p:sp>
        <p:nvSpPr>
          <p:cNvPr id="129031" name="Text Box 7"/>
          <p:cNvSpPr txBox="1">
            <a:spLocks noChangeArrowheads="1"/>
          </p:cNvSpPr>
          <p:nvPr/>
        </p:nvSpPr>
        <p:spPr bwMode="auto">
          <a:xfrm>
            <a:off x="7019925" y="6426200"/>
            <a:ext cx="2124075" cy="304800"/>
          </a:xfrm>
          <a:prstGeom prst="rect">
            <a:avLst/>
          </a:prstGeom>
          <a:noFill/>
          <a:ln w="9525">
            <a:noFill/>
            <a:miter lim="800000"/>
            <a:headEnd/>
            <a:tailEnd/>
          </a:ln>
          <a:effectLst/>
        </p:spPr>
        <p:txBody>
          <a:bodyPr>
            <a:spAutoFit/>
          </a:bodyPr>
          <a:lstStyle/>
          <a:p>
            <a:pPr algn="l" eaLnBrk="0" hangingPunct="0">
              <a:defRPr/>
            </a:pPr>
            <a:r>
              <a:rPr lang="en-US" sz="1400" b="1">
                <a:solidFill>
                  <a:schemeClr val="bg1"/>
                </a:solidFill>
                <a:effectLst>
                  <a:outerShdw blurRad="38100" dist="38100" dir="2700000" algn="tl">
                    <a:srgbClr val="C0C0C0"/>
                  </a:outerShdw>
                </a:effectLst>
              </a:rPr>
              <a:t>ICBM - T</a:t>
            </a:r>
            <a:r>
              <a:rPr lang="en-US" sz="1200" b="1">
                <a:solidFill>
                  <a:schemeClr val="bg1"/>
                </a:solidFill>
                <a:effectLst>
                  <a:outerShdw blurRad="38100" dist="38100" dir="2700000" algn="tl">
                    <a:srgbClr val="C0C0C0"/>
                  </a:outerShdw>
                </a:effectLst>
              </a:rPr>
              <a:t>ERRAMARE</a:t>
            </a: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p:cNvSpPr>
            <a:spLocks noChangeArrowheads="1"/>
          </p:cNvSpPr>
          <p:nvPr/>
        </p:nvSpPr>
        <p:spPr bwMode="auto">
          <a:xfrm>
            <a:off x="7019925" y="6308725"/>
            <a:ext cx="2124075" cy="628650"/>
          </a:xfrm>
          <a:prstGeom prst="rect">
            <a:avLst/>
          </a:prstGeom>
          <a:solidFill>
            <a:srgbClr val="0655AC"/>
          </a:solidFill>
          <a:ln w="9525">
            <a:noFill/>
            <a:miter lim="800000"/>
            <a:headEnd/>
            <a:tailEnd/>
          </a:ln>
        </p:spPr>
        <p:txBody>
          <a:bodyPr wrap="none" anchor="ctr"/>
          <a:lstStyle/>
          <a:p>
            <a:endParaRPr lang="de-DE"/>
          </a:p>
        </p:txBody>
      </p:sp>
      <p:sp>
        <p:nvSpPr>
          <p:cNvPr id="15365" name="Rectangle 5"/>
          <p:cNvSpPr>
            <a:spLocks noChangeArrowheads="1"/>
          </p:cNvSpPr>
          <p:nvPr/>
        </p:nvSpPr>
        <p:spPr bwMode="auto">
          <a:xfrm>
            <a:off x="6659563" y="6559550"/>
            <a:ext cx="539750" cy="387350"/>
          </a:xfrm>
          <a:prstGeom prst="rect">
            <a:avLst/>
          </a:prstGeom>
          <a:solidFill>
            <a:srgbClr val="0655AC"/>
          </a:solidFill>
          <a:ln w="9525">
            <a:noFill/>
            <a:miter lim="800000"/>
            <a:headEnd/>
            <a:tailEnd/>
          </a:ln>
        </p:spPr>
        <p:txBody>
          <a:bodyPr wrap="none" anchor="ctr"/>
          <a:lstStyle/>
          <a:p>
            <a:endParaRPr lang="de-DE"/>
          </a:p>
        </p:txBody>
      </p:sp>
      <p:sp>
        <p:nvSpPr>
          <p:cNvPr id="15366" name="Oval 6"/>
          <p:cNvSpPr>
            <a:spLocks noChangeArrowheads="1"/>
          </p:cNvSpPr>
          <p:nvPr/>
        </p:nvSpPr>
        <p:spPr bwMode="auto">
          <a:xfrm>
            <a:off x="6659563" y="6310313"/>
            <a:ext cx="666750" cy="454025"/>
          </a:xfrm>
          <a:prstGeom prst="ellipse">
            <a:avLst/>
          </a:prstGeom>
          <a:solidFill>
            <a:srgbClr val="0655AC"/>
          </a:solidFill>
          <a:ln w="9525">
            <a:noFill/>
            <a:round/>
            <a:headEnd/>
            <a:tailEnd/>
          </a:ln>
        </p:spPr>
        <p:txBody>
          <a:bodyPr wrap="none" anchor="ctr"/>
          <a:lstStyle/>
          <a:p>
            <a:endParaRPr lang="de-DE"/>
          </a:p>
        </p:txBody>
      </p:sp>
      <p:sp>
        <p:nvSpPr>
          <p:cNvPr id="129031" name="Text Box 7"/>
          <p:cNvSpPr txBox="1">
            <a:spLocks noChangeArrowheads="1"/>
          </p:cNvSpPr>
          <p:nvPr/>
        </p:nvSpPr>
        <p:spPr bwMode="auto">
          <a:xfrm>
            <a:off x="7019925" y="6426200"/>
            <a:ext cx="2124075" cy="304800"/>
          </a:xfrm>
          <a:prstGeom prst="rect">
            <a:avLst/>
          </a:prstGeom>
          <a:noFill/>
          <a:ln w="9525">
            <a:noFill/>
            <a:miter lim="800000"/>
            <a:headEnd/>
            <a:tailEnd/>
          </a:ln>
          <a:effectLst/>
        </p:spPr>
        <p:txBody>
          <a:bodyPr>
            <a:spAutoFit/>
          </a:bodyPr>
          <a:lstStyle/>
          <a:p>
            <a:pPr algn="l" eaLnBrk="0" hangingPunct="0">
              <a:defRPr/>
            </a:pPr>
            <a:r>
              <a:rPr lang="en-US" sz="1400" b="1">
                <a:solidFill>
                  <a:schemeClr val="bg1"/>
                </a:solidFill>
                <a:effectLst>
                  <a:outerShdw blurRad="38100" dist="38100" dir="2700000" algn="tl">
                    <a:srgbClr val="C0C0C0"/>
                  </a:outerShdw>
                </a:effectLst>
              </a:rPr>
              <a:t>ICBM - T</a:t>
            </a:r>
            <a:r>
              <a:rPr lang="en-US" sz="1200" b="1">
                <a:solidFill>
                  <a:schemeClr val="bg1"/>
                </a:solidFill>
                <a:effectLst>
                  <a:outerShdw blurRad="38100" dist="38100" dir="2700000" algn="tl">
                    <a:srgbClr val="C0C0C0"/>
                  </a:outerShdw>
                </a:effectLst>
              </a:rPr>
              <a:t>ERRAMARE</a:t>
            </a:r>
          </a:p>
        </p:txBody>
      </p:sp>
      <p:pic>
        <p:nvPicPr>
          <p:cNvPr id="131074" name="Picture 2"/>
          <p:cNvPicPr>
            <a:picLocks noChangeAspect="1" noChangeArrowheads="1"/>
          </p:cNvPicPr>
          <p:nvPr/>
        </p:nvPicPr>
        <p:blipFill>
          <a:blip r:embed="rId3" cstate="print"/>
          <a:srcRect/>
          <a:stretch>
            <a:fillRect/>
          </a:stretch>
        </p:blipFill>
        <p:spPr bwMode="auto">
          <a:xfrm>
            <a:off x="357158" y="1428736"/>
            <a:ext cx="8358246" cy="4892632"/>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28738" y="811213"/>
            <a:ext cx="6486525" cy="5614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87" name="Rectangle 5"/>
          <p:cNvSpPr>
            <a:spLocks noChangeArrowheads="1"/>
          </p:cNvSpPr>
          <p:nvPr/>
        </p:nvSpPr>
        <p:spPr bwMode="auto">
          <a:xfrm>
            <a:off x="7019925" y="6308725"/>
            <a:ext cx="2124075" cy="628650"/>
          </a:xfrm>
          <a:prstGeom prst="rect">
            <a:avLst/>
          </a:prstGeom>
          <a:solidFill>
            <a:srgbClr val="0655AC"/>
          </a:solidFill>
          <a:ln w="9525">
            <a:noFill/>
            <a:miter lim="800000"/>
            <a:headEnd/>
            <a:tailEnd/>
          </a:ln>
        </p:spPr>
        <p:txBody>
          <a:bodyPr wrap="none" anchor="ctr"/>
          <a:lstStyle/>
          <a:p>
            <a:endParaRPr lang="de-DE"/>
          </a:p>
        </p:txBody>
      </p:sp>
      <p:sp>
        <p:nvSpPr>
          <p:cNvPr id="16388" name="Rectangle 6"/>
          <p:cNvSpPr>
            <a:spLocks noChangeArrowheads="1"/>
          </p:cNvSpPr>
          <p:nvPr/>
        </p:nvSpPr>
        <p:spPr bwMode="auto">
          <a:xfrm>
            <a:off x="6659563" y="6559550"/>
            <a:ext cx="539750" cy="387350"/>
          </a:xfrm>
          <a:prstGeom prst="rect">
            <a:avLst/>
          </a:prstGeom>
          <a:solidFill>
            <a:srgbClr val="0655AC"/>
          </a:solidFill>
          <a:ln w="9525">
            <a:noFill/>
            <a:miter lim="800000"/>
            <a:headEnd/>
            <a:tailEnd/>
          </a:ln>
        </p:spPr>
        <p:txBody>
          <a:bodyPr wrap="none" anchor="ctr"/>
          <a:lstStyle/>
          <a:p>
            <a:endParaRPr lang="de-DE"/>
          </a:p>
        </p:txBody>
      </p:sp>
      <p:sp>
        <p:nvSpPr>
          <p:cNvPr id="16389" name="Oval 7"/>
          <p:cNvSpPr>
            <a:spLocks noChangeArrowheads="1"/>
          </p:cNvSpPr>
          <p:nvPr/>
        </p:nvSpPr>
        <p:spPr bwMode="auto">
          <a:xfrm>
            <a:off x="6659563" y="6310313"/>
            <a:ext cx="666750" cy="454025"/>
          </a:xfrm>
          <a:prstGeom prst="ellipse">
            <a:avLst/>
          </a:prstGeom>
          <a:solidFill>
            <a:srgbClr val="0655AC"/>
          </a:solidFill>
          <a:ln w="9525">
            <a:noFill/>
            <a:round/>
            <a:headEnd/>
            <a:tailEnd/>
          </a:ln>
        </p:spPr>
        <p:txBody>
          <a:bodyPr wrap="none" anchor="ctr"/>
          <a:lstStyle/>
          <a:p>
            <a:endParaRPr lang="de-DE"/>
          </a:p>
        </p:txBody>
      </p:sp>
      <p:sp>
        <p:nvSpPr>
          <p:cNvPr id="50184" name="Text Box 8"/>
          <p:cNvSpPr txBox="1">
            <a:spLocks noChangeArrowheads="1"/>
          </p:cNvSpPr>
          <p:nvPr/>
        </p:nvSpPr>
        <p:spPr bwMode="auto">
          <a:xfrm>
            <a:off x="7019925" y="6426200"/>
            <a:ext cx="2124075" cy="304800"/>
          </a:xfrm>
          <a:prstGeom prst="rect">
            <a:avLst/>
          </a:prstGeom>
          <a:noFill/>
          <a:ln w="9525">
            <a:noFill/>
            <a:miter lim="800000"/>
            <a:headEnd/>
            <a:tailEnd/>
          </a:ln>
          <a:effectLst/>
        </p:spPr>
        <p:txBody>
          <a:bodyPr>
            <a:spAutoFit/>
          </a:bodyPr>
          <a:lstStyle/>
          <a:p>
            <a:pPr algn="l" eaLnBrk="0" hangingPunct="0">
              <a:defRPr/>
            </a:pPr>
            <a:r>
              <a:rPr lang="en-US" sz="1400" b="1" dirty="0">
                <a:solidFill>
                  <a:schemeClr val="bg1"/>
                </a:solidFill>
                <a:effectLst>
                  <a:outerShdw blurRad="38100" dist="38100" dir="2700000" algn="tl">
                    <a:srgbClr val="C0C0C0"/>
                  </a:outerShdw>
                </a:effectLst>
              </a:rPr>
              <a:t>ICBM, </a:t>
            </a:r>
            <a:r>
              <a:rPr lang="en-US" sz="1400" b="1" dirty="0" err="1">
                <a:solidFill>
                  <a:schemeClr val="bg1"/>
                </a:solidFill>
                <a:effectLst>
                  <a:outerShdw blurRad="38100" dist="38100" dir="2700000" algn="tl">
                    <a:srgbClr val="C0C0C0"/>
                  </a:outerShdw>
                </a:effectLst>
              </a:rPr>
              <a:t>Organisation</a:t>
            </a:r>
            <a:endParaRPr lang="en-US" sz="1200" b="1" dirty="0">
              <a:solidFill>
                <a:schemeClr val="bg1"/>
              </a:solidFill>
              <a:effectLst>
                <a:outerShdw blurRad="38100" dist="38100" dir="2700000" algn="tl">
                  <a:srgbClr val="C0C0C0"/>
                </a:outerShdw>
              </a:effectLst>
            </a:endParaRPr>
          </a:p>
        </p:txBody>
      </p:sp>
      <p:sp>
        <p:nvSpPr>
          <p:cNvPr id="16391" name="Oval 26"/>
          <p:cNvSpPr>
            <a:spLocks noChangeArrowheads="1"/>
          </p:cNvSpPr>
          <p:nvPr/>
        </p:nvSpPr>
        <p:spPr bwMode="auto">
          <a:xfrm>
            <a:off x="1644650" y="811213"/>
            <a:ext cx="215900" cy="215900"/>
          </a:xfrm>
          <a:prstGeom prst="ellipse">
            <a:avLst/>
          </a:prstGeom>
          <a:solidFill>
            <a:srgbClr val="075BB7"/>
          </a:solidFill>
          <a:ln w="9525">
            <a:noFill/>
            <a:round/>
            <a:headEnd/>
            <a:tailEnd/>
          </a:ln>
        </p:spPr>
        <p:txBody>
          <a:bodyPr wrap="none" anchor="ctr"/>
          <a:lstStyle/>
          <a:p>
            <a:endParaRPr lang="de-DE"/>
          </a:p>
        </p:txBody>
      </p:sp>
      <p:sp>
        <p:nvSpPr>
          <p:cNvPr id="2" name="Rechteck 1"/>
          <p:cNvSpPr/>
          <p:nvPr/>
        </p:nvSpPr>
        <p:spPr bwMode="auto">
          <a:xfrm>
            <a:off x="1467972" y="5118772"/>
            <a:ext cx="1872208" cy="360040"/>
          </a:xfrm>
          <a:prstGeom prst="rect">
            <a:avLst/>
          </a:prstGeom>
          <a:noFill/>
          <a:ln w="25400" cap="flat" cmpd="sng" algn="ctr">
            <a:solidFill>
              <a:schemeClr val="accent5">
                <a:lumMod val="75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Tree>
  </p:cSld>
  <p:clrMapOvr>
    <a:masterClrMapping/>
  </p:clrMapOvr>
  <p:transition>
    <p:wedge/>
  </p:transition>
  <p:timing>
    <p:tnLst>
      <p:par>
        <p:cTn id="1" dur="indefinite" restart="never" nodeType="tmRoot"/>
      </p:par>
    </p:tnLst>
  </p:timing>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tandarddesign">
  <a:themeElements>
    <a:clrScheme name="1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lnDef>
  </a:objectDefaults>
  <a:extraClrSchemeLst>
    <a:extraClrScheme>
      <a:clrScheme name="1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Standarddesign">
  <a:themeElements>
    <a:clrScheme name="2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lnDef>
  </a:objectDefaults>
  <a:extraClrSchemeLst>
    <a:extraClrScheme>
      <a:clrScheme name="2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Standarddesign">
  <a:themeElements>
    <a:clrScheme name="3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lnDef>
  </a:objectDefaults>
  <a:extraClrSchemeLst>
    <a:extraClrScheme>
      <a:clrScheme name="3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Standarddesign">
  <a:themeElements>
    <a:clrScheme name="4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lnDef>
  </a:objectDefaults>
  <a:extraClrSchemeLst>
    <a:extraClrScheme>
      <a:clrScheme name="4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Standarddesign">
  <a:themeElements>
    <a:clrScheme name="5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lnDef>
  </a:objectDefaults>
  <a:extraClrSchemeLst>
    <a:extraClrScheme>
      <a:clrScheme name="5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Standarddesign">
  <a:themeElements>
    <a:clrScheme name="6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lnDef>
  </a:objectDefaults>
  <a:extraClrSchemeLst>
    <a:extraClrScheme>
      <a:clrScheme name="6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2443</Words>
  <Application>Microsoft Office PowerPoint</Application>
  <PresentationFormat>Bildschirmpräsentation (4:3)</PresentationFormat>
  <Paragraphs>332</Paragraphs>
  <Slides>43</Slides>
  <Notes>43</Notes>
  <HiddenSlides>0</HiddenSlides>
  <MMClips>1</MMClips>
  <ScaleCrop>false</ScaleCrop>
  <HeadingPairs>
    <vt:vector size="4" baseType="variant">
      <vt:variant>
        <vt:lpstr>Design</vt:lpstr>
      </vt:variant>
      <vt:variant>
        <vt:i4>7</vt:i4>
      </vt:variant>
      <vt:variant>
        <vt:lpstr>Folientitel</vt:lpstr>
      </vt:variant>
      <vt:variant>
        <vt:i4>43</vt:i4>
      </vt:variant>
    </vt:vector>
  </HeadingPairs>
  <TitlesOfParts>
    <vt:vector size="50" baseType="lpstr">
      <vt:lpstr>Standarddesign</vt:lpstr>
      <vt:lpstr>1_Standarddesign</vt:lpstr>
      <vt:lpstr>2_Standarddesign</vt:lpstr>
      <vt:lpstr>3_Standarddesign</vt:lpstr>
      <vt:lpstr>4_Standarddesign</vt:lpstr>
      <vt:lpstr>5_Standarddesign</vt:lpstr>
      <vt:lpstr>6_Standarddesign</vt:lpstr>
      <vt:lpstr>PowerPoint-Präsentation</vt:lpstr>
      <vt:lpstr>PowerPoint-Präsentation</vt:lpstr>
      <vt:lpstr>PowerPoint-Präsentation</vt:lpstr>
      <vt:lpstr>... wurde am 1. Januar 2008 aus dem    Verein für Flachmeer-, Küsten- und Meeresumweltforschung e.V.              ‚Forschungszentrum TERRAMARE‘...   </vt:lpstr>
      <vt:lpstr>PowerPoint-Präsentation</vt:lpstr>
      <vt:lpstr>PowerPoint-Präsentation</vt:lpstr>
      <vt:lpstr>PowerPoint-Präsentation</vt:lpstr>
      <vt:lpstr>PowerPoint-Präsentation</vt:lpstr>
      <vt:lpstr>PowerPoint-Präsentation</vt:lpstr>
      <vt:lpstr>PowerPoint-Präsentation</vt:lpstr>
      <vt:lpstr>Zukünftig werden vier wissenschaftliche    Arbeitsgruppen in Wilhelmshaven forschen: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Die Dauermessstation im Südwesten Spiekeroogs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Universität Oldenburg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Präsentation ICBM-Terramare</dc:title>
  <dc:creator>Dr. S. Riexinger</dc:creator>
  <cp:keywords>Geschichte; Wissenschaft; Arbeitsgruppen; Öffentlichkeitsarbeit</cp:keywords>
  <cp:lastModifiedBy>Sibet Riexinger</cp:lastModifiedBy>
  <cp:revision>452</cp:revision>
  <dcterms:created xsi:type="dcterms:W3CDTF">2006-03-10T10:55:20Z</dcterms:created>
  <dcterms:modified xsi:type="dcterms:W3CDTF">2015-05-04T06:56:54Z</dcterms:modified>
</cp:coreProperties>
</file>